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0" r:id="rId4"/>
    <p:sldId id="261" r:id="rId5"/>
    <p:sldId id="259" r:id="rId6"/>
    <p:sldId id="263" r:id="rId7"/>
    <p:sldId id="271" r:id="rId8"/>
    <p:sldId id="268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華康流隸體" panose="03000709000000000000" pitchFamily="49" charset="-120"/>
      <p:regular r:id="rId16"/>
    </p:embeddedFont>
    <p:embeddedFont>
      <p:font typeface="華康海報體W12(P)" pitchFamily="82" charset="-120"/>
      <p:regular r:id="rId17"/>
    </p:embeddedFont>
    <p:embeddedFont>
      <p:font typeface="華康棒棒體W5" pitchFamily="49" charset="-120"/>
      <p:regular r:id="rId18"/>
    </p:embeddedFont>
    <p:embeddedFont>
      <p:font typeface="新細明體" panose="02020500000000000000" pitchFamily="18" charset="-12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1E971"/>
    <a:srgbClr val="D8F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80" autoAdjust="0"/>
    <p:restoredTop sz="94785" autoAdjust="0"/>
  </p:normalViewPr>
  <p:slideViewPr>
    <p:cSldViewPr>
      <p:cViewPr>
        <p:scale>
          <a:sx n="100" d="100"/>
          <a:sy n="100" d="100"/>
        </p:scale>
        <p:origin x="600" y="8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84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11049-227B-413E-A747-B31371F9445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E34D9F5-E701-41C6-B6F6-3A61D5EB7DA7}">
      <dgm:prSet phldrT="[文字]"/>
      <dgm:spPr/>
      <dgm:t>
        <a:bodyPr/>
        <a:lstStyle/>
        <a:p>
          <a:r>
            <a:rPr lang="zh-TW" altLang="en-US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系統架構</a:t>
          </a:r>
        </a:p>
      </dgm:t>
    </dgm:pt>
    <dgm:pt modelId="{BCBD0EDD-9996-4C8C-B595-67E871D0F3E2}" type="parTrans" cxnId="{9EF39B69-5E0E-452D-8421-F57F694A4462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7BF7DBC2-52AC-4177-A73F-2A2A84F713F7}" type="sibTrans" cxnId="{9EF39B69-5E0E-452D-8421-F57F694A4462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65DFD042-C334-40D3-895F-68CC6FE20D9E}">
      <dgm:prSet phldrT="[文字]"/>
      <dgm:spPr/>
      <dgm:t>
        <a:bodyPr/>
        <a:lstStyle/>
        <a:p>
          <a:r>
            <a:rPr lang="zh-TW" altLang="en-US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使用環境</a:t>
          </a:r>
        </a:p>
      </dgm:t>
    </dgm:pt>
    <dgm:pt modelId="{D1EF3AFF-F8B5-4F16-AB0F-395C38524937}" type="parTrans" cxnId="{CC21D56D-14DA-4412-80A1-5ED8683430EF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D1B8793A-46A6-4FB4-AD94-BF01EDFD9881}" type="sibTrans" cxnId="{CC21D56D-14DA-4412-80A1-5ED8683430EF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A8487B38-9BF4-4ECB-8E7F-FAC74DD80927}">
      <dgm:prSet phldrT="[文字]"/>
      <dgm:spPr/>
      <dgm:t>
        <a:bodyPr/>
        <a:lstStyle/>
        <a:p>
          <a:r>
            <a:rPr lang="zh-TW" altLang="en-US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系統特色</a:t>
          </a:r>
        </a:p>
      </dgm:t>
    </dgm:pt>
    <dgm:pt modelId="{2A68884A-B9B2-4541-8A93-F0C7B7CE4D2F}" type="sibTrans" cxnId="{C6B10173-213D-45F6-B202-8E3BAE9C6DC9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C194E087-2E4E-449E-BE4A-58D48A36B8AC}" type="parTrans" cxnId="{C6B10173-213D-45F6-B202-8E3BAE9C6DC9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E2507F2A-734E-4DF9-A52F-8D5A3F34E22A}">
      <dgm:prSet phldrT="[文字]"/>
      <dgm:spPr>
        <a:noFill/>
        <a:ln>
          <a:noFill/>
        </a:ln>
      </dgm:spPr>
      <dgm:t>
        <a:bodyPr/>
        <a:lstStyle/>
        <a:p>
          <a:r>
            <a:rPr lang="zh-TW" altLang="en-US" dirty="0">
              <a:solidFill>
                <a:schemeClr val="accent6">
                  <a:lumMod val="75000"/>
                </a:schemeClr>
              </a:solidFill>
              <a:latin typeface="華康棒棒體W5" panose="040F0509000000000000" pitchFamily="81" charset="-120"/>
              <a:ea typeface="華康棒棒體W5" panose="040F0509000000000000" pitchFamily="81" charset="-120"/>
            </a:rPr>
            <a:t>前言與使用族群</a:t>
          </a:r>
        </a:p>
      </dgm:t>
    </dgm:pt>
    <dgm:pt modelId="{65A026F2-3A6A-49DE-8614-DE3B6A46EF68}" type="sibTrans" cxnId="{B08F6917-7EE1-475D-83E7-91F071C72528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12721D4E-B405-47B7-A56F-25C4F526B5CE}" type="parTrans" cxnId="{B08F6917-7EE1-475D-83E7-91F071C72528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84D65A34-363C-4E6D-93AE-CD82452B1843}" type="pres">
      <dgm:prSet presAssocID="{14911049-227B-413E-A747-B31371F94451}" presName="Name0" presStyleCnt="0">
        <dgm:presLayoutVars>
          <dgm:chMax val="7"/>
          <dgm:chPref val="7"/>
          <dgm:dir/>
        </dgm:presLayoutVars>
      </dgm:prSet>
      <dgm:spPr/>
    </dgm:pt>
    <dgm:pt modelId="{42A92AF3-E5EA-4584-BCBE-91BECF2FBD5B}" type="pres">
      <dgm:prSet presAssocID="{14911049-227B-413E-A747-B31371F94451}" presName="Name1" presStyleCnt="0"/>
      <dgm:spPr/>
    </dgm:pt>
    <dgm:pt modelId="{4393F8B8-43F7-4E2A-B82A-2A9653AC3F80}" type="pres">
      <dgm:prSet presAssocID="{14911049-227B-413E-A747-B31371F94451}" presName="cycle" presStyleCnt="0"/>
      <dgm:spPr/>
    </dgm:pt>
    <dgm:pt modelId="{EB663C5B-7D34-49F5-8517-DAA35017575B}" type="pres">
      <dgm:prSet presAssocID="{14911049-227B-413E-A747-B31371F94451}" presName="srcNode" presStyleLbl="node1" presStyleIdx="0" presStyleCnt="4"/>
      <dgm:spPr/>
    </dgm:pt>
    <dgm:pt modelId="{A0A19969-A3D8-4C18-B640-D068882396AB}" type="pres">
      <dgm:prSet presAssocID="{14911049-227B-413E-A747-B31371F94451}" presName="conn" presStyleLbl="parChTrans1D2" presStyleIdx="0" presStyleCnt="1"/>
      <dgm:spPr/>
    </dgm:pt>
    <dgm:pt modelId="{DDA331A5-D416-463A-801B-942DE3C591EF}" type="pres">
      <dgm:prSet presAssocID="{14911049-227B-413E-A747-B31371F94451}" presName="extraNode" presStyleLbl="node1" presStyleIdx="0" presStyleCnt="4"/>
      <dgm:spPr/>
    </dgm:pt>
    <dgm:pt modelId="{A8505186-5716-4FFD-8FB9-CE232E253B63}" type="pres">
      <dgm:prSet presAssocID="{14911049-227B-413E-A747-B31371F94451}" presName="dstNode" presStyleLbl="node1" presStyleIdx="0" presStyleCnt="4"/>
      <dgm:spPr/>
    </dgm:pt>
    <dgm:pt modelId="{1FC759DF-00A0-4100-B3A0-601D450F4339}" type="pres">
      <dgm:prSet presAssocID="{E2507F2A-734E-4DF9-A52F-8D5A3F34E22A}" presName="text_1" presStyleLbl="node1" presStyleIdx="0" presStyleCnt="4">
        <dgm:presLayoutVars>
          <dgm:bulletEnabled val="1"/>
        </dgm:presLayoutVars>
      </dgm:prSet>
      <dgm:spPr/>
    </dgm:pt>
    <dgm:pt modelId="{73E88160-9CC4-47B8-8BF3-0FC3C8601B9A}" type="pres">
      <dgm:prSet presAssocID="{E2507F2A-734E-4DF9-A52F-8D5A3F34E22A}" presName="accent_1" presStyleCnt="0"/>
      <dgm:spPr/>
    </dgm:pt>
    <dgm:pt modelId="{1A2F4421-46AA-4468-AA8D-FEEF8D2E279D}" type="pres">
      <dgm:prSet presAssocID="{E2507F2A-734E-4DF9-A52F-8D5A3F34E22A}" presName="accentRepeatNode" presStyleLbl="solidFgAcc1" presStyleIdx="0" presStyleCnt="4"/>
      <dgm:spPr/>
    </dgm:pt>
    <dgm:pt modelId="{1F19EF2F-8AAC-4C83-8D42-5EC0974B7097}" type="pres">
      <dgm:prSet presAssocID="{A8487B38-9BF4-4ECB-8E7F-FAC74DD80927}" presName="text_2" presStyleLbl="node1" presStyleIdx="1" presStyleCnt="4">
        <dgm:presLayoutVars>
          <dgm:bulletEnabled val="1"/>
        </dgm:presLayoutVars>
      </dgm:prSet>
      <dgm:spPr/>
    </dgm:pt>
    <dgm:pt modelId="{1D38A4D5-6C3D-49A1-84C8-5B446A5524CC}" type="pres">
      <dgm:prSet presAssocID="{A8487B38-9BF4-4ECB-8E7F-FAC74DD80927}" presName="accent_2" presStyleCnt="0"/>
      <dgm:spPr/>
    </dgm:pt>
    <dgm:pt modelId="{072900C7-DC47-4EF7-89FC-28F6F3B2CAC2}" type="pres">
      <dgm:prSet presAssocID="{A8487B38-9BF4-4ECB-8E7F-FAC74DD80927}" presName="accentRepeatNode" presStyleLbl="solidFgAcc1" presStyleIdx="1" presStyleCnt="4"/>
      <dgm:spPr/>
    </dgm:pt>
    <dgm:pt modelId="{016878EE-EAF7-4114-A9C7-7974B351BED7}" type="pres">
      <dgm:prSet presAssocID="{5E34D9F5-E701-41C6-B6F6-3A61D5EB7DA7}" presName="text_3" presStyleLbl="node1" presStyleIdx="2" presStyleCnt="4">
        <dgm:presLayoutVars>
          <dgm:bulletEnabled val="1"/>
        </dgm:presLayoutVars>
      </dgm:prSet>
      <dgm:spPr/>
    </dgm:pt>
    <dgm:pt modelId="{9D5AA632-E6EB-4FB5-9260-E18660E8BA78}" type="pres">
      <dgm:prSet presAssocID="{5E34D9F5-E701-41C6-B6F6-3A61D5EB7DA7}" presName="accent_3" presStyleCnt="0"/>
      <dgm:spPr/>
    </dgm:pt>
    <dgm:pt modelId="{ADD5539C-B267-406B-9B36-330203FD3C61}" type="pres">
      <dgm:prSet presAssocID="{5E34D9F5-E701-41C6-B6F6-3A61D5EB7DA7}" presName="accentRepeatNode" presStyleLbl="solidFgAcc1" presStyleIdx="2" presStyleCnt="4"/>
      <dgm:spPr/>
    </dgm:pt>
    <dgm:pt modelId="{71899A35-0173-47AA-B600-5659692F857E}" type="pres">
      <dgm:prSet presAssocID="{65DFD042-C334-40D3-895F-68CC6FE20D9E}" presName="text_4" presStyleLbl="node1" presStyleIdx="3" presStyleCnt="4">
        <dgm:presLayoutVars>
          <dgm:bulletEnabled val="1"/>
        </dgm:presLayoutVars>
      </dgm:prSet>
      <dgm:spPr/>
    </dgm:pt>
    <dgm:pt modelId="{B5FD8D28-2BB9-45FC-8E51-CBCB9D8DC19E}" type="pres">
      <dgm:prSet presAssocID="{65DFD042-C334-40D3-895F-68CC6FE20D9E}" presName="accent_4" presStyleCnt="0"/>
      <dgm:spPr/>
    </dgm:pt>
    <dgm:pt modelId="{013416E2-BEEB-4A31-A0A5-C41EC1176C35}" type="pres">
      <dgm:prSet presAssocID="{65DFD042-C334-40D3-895F-68CC6FE20D9E}" presName="accentRepeatNode" presStyleLbl="solidFgAcc1" presStyleIdx="3" presStyleCnt="4"/>
      <dgm:spPr/>
    </dgm:pt>
  </dgm:ptLst>
  <dgm:cxnLst>
    <dgm:cxn modelId="{73EB1102-CCD9-4371-9A9B-0FFFD95A96CB}" type="presOf" srcId="{14911049-227B-413E-A747-B31371F94451}" destId="{84D65A34-363C-4E6D-93AE-CD82452B1843}" srcOrd="0" destOrd="0" presId="urn:microsoft.com/office/officeart/2008/layout/VerticalCurvedList"/>
    <dgm:cxn modelId="{B08F6917-7EE1-475D-83E7-91F071C72528}" srcId="{14911049-227B-413E-A747-B31371F94451}" destId="{E2507F2A-734E-4DF9-A52F-8D5A3F34E22A}" srcOrd="0" destOrd="0" parTransId="{12721D4E-B405-47B7-A56F-25C4F526B5CE}" sibTransId="{65A026F2-3A6A-49DE-8614-DE3B6A46EF68}"/>
    <dgm:cxn modelId="{7E2A1458-15E8-4564-9FDF-ECE559159DF0}" type="presOf" srcId="{65A026F2-3A6A-49DE-8614-DE3B6A46EF68}" destId="{A0A19969-A3D8-4C18-B640-D068882396AB}" srcOrd="0" destOrd="0" presId="urn:microsoft.com/office/officeart/2008/layout/VerticalCurvedList"/>
    <dgm:cxn modelId="{63CC0666-0865-4A02-826B-882998C41F65}" type="presOf" srcId="{E2507F2A-734E-4DF9-A52F-8D5A3F34E22A}" destId="{1FC759DF-00A0-4100-B3A0-601D450F4339}" srcOrd="0" destOrd="0" presId="urn:microsoft.com/office/officeart/2008/layout/VerticalCurvedList"/>
    <dgm:cxn modelId="{9EF39B69-5E0E-452D-8421-F57F694A4462}" srcId="{14911049-227B-413E-A747-B31371F94451}" destId="{5E34D9F5-E701-41C6-B6F6-3A61D5EB7DA7}" srcOrd="2" destOrd="0" parTransId="{BCBD0EDD-9996-4C8C-B595-67E871D0F3E2}" sibTransId="{7BF7DBC2-52AC-4177-A73F-2A2A84F713F7}"/>
    <dgm:cxn modelId="{CC21D56D-14DA-4412-80A1-5ED8683430EF}" srcId="{14911049-227B-413E-A747-B31371F94451}" destId="{65DFD042-C334-40D3-895F-68CC6FE20D9E}" srcOrd="3" destOrd="0" parTransId="{D1EF3AFF-F8B5-4F16-AB0F-395C38524937}" sibTransId="{D1B8793A-46A6-4FB4-AD94-BF01EDFD9881}"/>
    <dgm:cxn modelId="{C6B10173-213D-45F6-B202-8E3BAE9C6DC9}" srcId="{14911049-227B-413E-A747-B31371F94451}" destId="{A8487B38-9BF4-4ECB-8E7F-FAC74DD80927}" srcOrd="1" destOrd="0" parTransId="{C194E087-2E4E-449E-BE4A-58D48A36B8AC}" sibTransId="{2A68884A-B9B2-4541-8A93-F0C7B7CE4D2F}"/>
    <dgm:cxn modelId="{315955B9-1155-4258-891D-9BE9D4E02717}" type="presOf" srcId="{5E34D9F5-E701-41C6-B6F6-3A61D5EB7DA7}" destId="{016878EE-EAF7-4114-A9C7-7974B351BED7}" srcOrd="0" destOrd="0" presId="urn:microsoft.com/office/officeart/2008/layout/VerticalCurvedList"/>
    <dgm:cxn modelId="{974CD6BC-79B7-4CEC-A0E2-F9632BF55C4A}" type="presOf" srcId="{A8487B38-9BF4-4ECB-8E7F-FAC74DD80927}" destId="{1F19EF2F-8AAC-4C83-8D42-5EC0974B7097}" srcOrd="0" destOrd="0" presId="urn:microsoft.com/office/officeart/2008/layout/VerticalCurvedList"/>
    <dgm:cxn modelId="{3C9163FD-811B-4FE2-A69C-F4FC70410D5F}" type="presOf" srcId="{65DFD042-C334-40D3-895F-68CC6FE20D9E}" destId="{71899A35-0173-47AA-B600-5659692F857E}" srcOrd="0" destOrd="0" presId="urn:microsoft.com/office/officeart/2008/layout/VerticalCurvedList"/>
    <dgm:cxn modelId="{95A68D42-708D-4D61-A907-9ABD300E622F}" type="presParOf" srcId="{84D65A34-363C-4E6D-93AE-CD82452B1843}" destId="{42A92AF3-E5EA-4584-BCBE-91BECF2FBD5B}" srcOrd="0" destOrd="0" presId="urn:microsoft.com/office/officeart/2008/layout/VerticalCurvedList"/>
    <dgm:cxn modelId="{4A710DBA-0EE9-49FD-B54C-FF46ADCEE365}" type="presParOf" srcId="{42A92AF3-E5EA-4584-BCBE-91BECF2FBD5B}" destId="{4393F8B8-43F7-4E2A-B82A-2A9653AC3F80}" srcOrd="0" destOrd="0" presId="urn:microsoft.com/office/officeart/2008/layout/VerticalCurvedList"/>
    <dgm:cxn modelId="{F0593CC8-266C-4B8E-8FB5-FB99387BCB8A}" type="presParOf" srcId="{4393F8B8-43F7-4E2A-B82A-2A9653AC3F80}" destId="{EB663C5B-7D34-49F5-8517-DAA35017575B}" srcOrd="0" destOrd="0" presId="urn:microsoft.com/office/officeart/2008/layout/VerticalCurvedList"/>
    <dgm:cxn modelId="{3E2B31EF-A9C9-4374-B5FB-391B0D38AEF6}" type="presParOf" srcId="{4393F8B8-43F7-4E2A-B82A-2A9653AC3F80}" destId="{A0A19969-A3D8-4C18-B640-D068882396AB}" srcOrd="1" destOrd="0" presId="urn:microsoft.com/office/officeart/2008/layout/VerticalCurvedList"/>
    <dgm:cxn modelId="{CC99A43C-F0C2-43E1-A1F9-0FE13F68CB04}" type="presParOf" srcId="{4393F8B8-43F7-4E2A-B82A-2A9653AC3F80}" destId="{DDA331A5-D416-463A-801B-942DE3C591EF}" srcOrd="2" destOrd="0" presId="urn:microsoft.com/office/officeart/2008/layout/VerticalCurvedList"/>
    <dgm:cxn modelId="{32C400AA-59EB-44AB-8CDA-58F8CC12D84C}" type="presParOf" srcId="{4393F8B8-43F7-4E2A-B82A-2A9653AC3F80}" destId="{A8505186-5716-4FFD-8FB9-CE232E253B63}" srcOrd="3" destOrd="0" presId="urn:microsoft.com/office/officeart/2008/layout/VerticalCurvedList"/>
    <dgm:cxn modelId="{FE1BFB5C-01F1-48B2-8634-F7C1676146F2}" type="presParOf" srcId="{42A92AF3-E5EA-4584-BCBE-91BECF2FBD5B}" destId="{1FC759DF-00A0-4100-B3A0-601D450F4339}" srcOrd="1" destOrd="0" presId="urn:microsoft.com/office/officeart/2008/layout/VerticalCurvedList"/>
    <dgm:cxn modelId="{B9E6AD9D-8A0F-4EAB-BDE1-8E67C4FE7AC0}" type="presParOf" srcId="{42A92AF3-E5EA-4584-BCBE-91BECF2FBD5B}" destId="{73E88160-9CC4-47B8-8BF3-0FC3C8601B9A}" srcOrd="2" destOrd="0" presId="urn:microsoft.com/office/officeart/2008/layout/VerticalCurvedList"/>
    <dgm:cxn modelId="{668D1143-EBF2-48F4-B59C-2111F502772A}" type="presParOf" srcId="{73E88160-9CC4-47B8-8BF3-0FC3C8601B9A}" destId="{1A2F4421-46AA-4468-AA8D-FEEF8D2E279D}" srcOrd="0" destOrd="0" presId="urn:microsoft.com/office/officeart/2008/layout/VerticalCurvedList"/>
    <dgm:cxn modelId="{13849FAE-CA3D-45B2-9FCA-FED4266826B1}" type="presParOf" srcId="{42A92AF3-E5EA-4584-BCBE-91BECF2FBD5B}" destId="{1F19EF2F-8AAC-4C83-8D42-5EC0974B7097}" srcOrd="3" destOrd="0" presId="urn:microsoft.com/office/officeart/2008/layout/VerticalCurvedList"/>
    <dgm:cxn modelId="{E8826AA1-5F3E-496A-9F41-6F30C6DAFEF7}" type="presParOf" srcId="{42A92AF3-E5EA-4584-BCBE-91BECF2FBD5B}" destId="{1D38A4D5-6C3D-49A1-84C8-5B446A5524CC}" srcOrd="4" destOrd="0" presId="urn:microsoft.com/office/officeart/2008/layout/VerticalCurvedList"/>
    <dgm:cxn modelId="{45698EBF-FC5D-4607-9F19-445CC59AEC17}" type="presParOf" srcId="{1D38A4D5-6C3D-49A1-84C8-5B446A5524CC}" destId="{072900C7-DC47-4EF7-89FC-28F6F3B2CAC2}" srcOrd="0" destOrd="0" presId="urn:microsoft.com/office/officeart/2008/layout/VerticalCurvedList"/>
    <dgm:cxn modelId="{9354B0D2-112A-4174-A7C2-EA3A743A6DF8}" type="presParOf" srcId="{42A92AF3-E5EA-4584-BCBE-91BECF2FBD5B}" destId="{016878EE-EAF7-4114-A9C7-7974B351BED7}" srcOrd="5" destOrd="0" presId="urn:microsoft.com/office/officeart/2008/layout/VerticalCurvedList"/>
    <dgm:cxn modelId="{60EDEC62-475D-402D-B437-E0B1025EBC1C}" type="presParOf" srcId="{42A92AF3-E5EA-4584-BCBE-91BECF2FBD5B}" destId="{9D5AA632-E6EB-4FB5-9260-E18660E8BA78}" srcOrd="6" destOrd="0" presId="urn:microsoft.com/office/officeart/2008/layout/VerticalCurvedList"/>
    <dgm:cxn modelId="{B0192A8E-8591-4934-92FE-EE456DA22407}" type="presParOf" srcId="{9D5AA632-E6EB-4FB5-9260-E18660E8BA78}" destId="{ADD5539C-B267-406B-9B36-330203FD3C61}" srcOrd="0" destOrd="0" presId="urn:microsoft.com/office/officeart/2008/layout/VerticalCurvedList"/>
    <dgm:cxn modelId="{F1322B4B-D9E1-4A15-9A55-2E5C1127D483}" type="presParOf" srcId="{42A92AF3-E5EA-4584-BCBE-91BECF2FBD5B}" destId="{71899A35-0173-47AA-B600-5659692F857E}" srcOrd="7" destOrd="0" presId="urn:microsoft.com/office/officeart/2008/layout/VerticalCurvedList"/>
    <dgm:cxn modelId="{73F7F7CA-785F-4951-A522-1811E0DEC8E1}" type="presParOf" srcId="{42A92AF3-E5EA-4584-BCBE-91BECF2FBD5B}" destId="{B5FD8D28-2BB9-45FC-8E51-CBCB9D8DC19E}" srcOrd="8" destOrd="0" presId="urn:microsoft.com/office/officeart/2008/layout/VerticalCurvedList"/>
    <dgm:cxn modelId="{67610617-196D-48BB-9D6B-62BF0ECFE1A0}" type="presParOf" srcId="{B5FD8D28-2BB9-45FC-8E51-CBCB9D8DC19E}" destId="{013416E2-BEEB-4A31-A0A5-C41EC1176C3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911049-227B-413E-A747-B31371F9445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2507F2A-734E-4DF9-A52F-8D5A3F34E22A}">
      <dgm:prSet phldrT="[文字]"/>
      <dgm:spPr/>
      <dgm:t>
        <a:bodyPr/>
        <a:lstStyle/>
        <a:p>
          <a:r>
            <a:rPr lang="en-US" altLang="zh-TW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SWOT</a:t>
          </a:r>
          <a:r>
            <a:rPr lang="zh-TW" altLang="en-US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分析</a:t>
          </a:r>
        </a:p>
      </dgm:t>
    </dgm:pt>
    <dgm:pt modelId="{12721D4E-B405-47B7-A56F-25C4F526B5CE}" type="parTrans" cxnId="{B08F6917-7EE1-475D-83E7-91F071C72528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65A026F2-3A6A-49DE-8614-DE3B6A46EF68}" type="sibTrans" cxnId="{B08F6917-7EE1-475D-83E7-91F071C72528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5E34D9F5-E701-41C6-B6F6-3A61D5EB7DA7}">
      <dgm:prSet phldrT="[文字]"/>
      <dgm:spPr/>
      <dgm:t>
        <a:bodyPr/>
        <a:lstStyle/>
        <a:p>
          <a:r>
            <a:rPr lang="zh-TW" altLang="en-US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實機展示</a:t>
          </a:r>
        </a:p>
      </dgm:t>
    </dgm:pt>
    <dgm:pt modelId="{BCBD0EDD-9996-4C8C-B595-67E871D0F3E2}" type="parTrans" cxnId="{9EF39B69-5E0E-452D-8421-F57F694A4462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7BF7DBC2-52AC-4177-A73F-2A2A84F713F7}" type="sibTrans" cxnId="{9EF39B69-5E0E-452D-8421-F57F694A4462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65DFD042-C334-40D3-895F-68CC6FE20D9E}">
      <dgm:prSet phldrT="[文字]"/>
      <dgm:spPr/>
      <dgm:t>
        <a:bodyPr/>
        <a:lstStyle/>
        <a:p>
          <a:r>
            <a:rPr lang="zh-TW" altLang="en-US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未來展望</a:t>
          </a:r>
        </a:p>
      </dgm:t>
    </dgm:pt>
    <dgm:pt modelId="{D1EF3AFF-F8B5-4F16-AB0F-395C38524937}" type="parTrans" cxnId="{CC21D56D-14DA-4412-80A1-5ED8683430EF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D1B8793A-46A6-4FB4-AD94-BF01EDFD9881}" type="sibTrans" cxnId="{CC21D56D-14DA-4412-80A1-5ED8683430EF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A8487B38-9BF4-4ECB-8E7F-FAC74DD80927}">
      <dgm:prSet phldrT="[文字]"/>
      <dgm:spPr/>
      <dgm:t>
        <a:bodyPr/>
        <a:lstStyle/>
        <a:p>
          <a:r>
            <a:rPr lang="zh-TW" altLang="en-US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相關系統比較</a:t>
          </a:r>
        </a:p>
      </dgm:t>
    </dgm:pt>
    <dgm:pt modelId="{2A68884A-B9B2-4541-8A93-F0C7B7CE4D2F}" type="sibTrans" cxnId="{C6B10173-213D-45F6-B202-8E3BAE9C6DC9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C194E087-2E4E-449E-BE4A-58D48A36B8AC}" type="parTrans" cxnId="{C6B10173-213D-45F6-B202-8E3BAE9C6DC9}">
      <dgm:prSet/>
      <dgm:spPr/>
      <dgm:t>
        <a:bodyPr/>
        <a:lstStyle/>
        <a:p>
          <a:endParaRPr lang="zh-TW" altLang="en-US">
            <a:latin typeface="華康棒棒體W5" panose="040F0509000000000000" pitchFamily="81" charset="-120"/>
            <a:ea typeface="華康棒棒體W5" panose="040F0509000000000000" pitchFamily="81" charset="-120"/>
          </a:endParaRPr>
        </a:p>
      </dgm:t>
    </dgm:pt>
    <dgm:pt modelId="{84D65A34-363C-4E6D-93AE-CD82452B1843}" type="pres">
      <dgm:prSet presAssocID="{14911049-227B-413E-A747-B31371F94451}" presName="Name0" presStyleCnt="0">
        <dgm:presLayoutVars>
          <dgm:chMax val="7"/>
          <dgm:chPref val="7"/>
          <dgm:dir/>
        </dgm:presLayoutVars>
      </dgm:prSet>
      <dgm:spPr/>
    </dgm:pt>
    <dgm:pt modelId="{42A92AF3-E5EA-4584-BCBE-91BECF2FBD5B}" type="pres">
      <dgm:prSet presAssocID="{14911049-227B-413E-A747-B31371F94451}" presName="Name1" presStyleCnt="0"/>
      <dgm:spPr/>
    </dgm:pt>
    <dgm:pt modelId="{4393F8B8-43F7-4E2A-B82A-2A9653AC3F80}" type="pres">
      <dgm:prSet presAssocID="{14911049-227B-413E-A747-B31371F94451}" presName="cycle" presStyleCnt="0"/>
      <dgm:spPr/>
    </dgm:pt>
    <dgm:pt modelId="{EB663C5B-7D34-49F5-8517-DAA35017575B}" type="pres">
      <dgm:prSet presAssocID="{14911049-227B-413E-A747-B31371F94451}" presName="srcNode" presStyleLbl="node1" presStyleIdx="0" presStyleCnt="4"/>
      <dgm:spPr/>
    </dgm:pt>
    <dgm:pt modelId="{A0A19969-A3D8-4C18-B640-D068882396AB}" type="pres">
      <dgm:prSet presAssocID="{14911049-227B-413E-A747-B31371F94451}" presName="conn" presStyleLbl="parChTrans1D2" presStyleIdx="0" presStyleCnt="1"/>
      <dgm:spPr/>
    </dgm:pt>
    <dgm:pt modelId="{DDA331A5-D416-463A-801B-942DE3C591EF}" type="pres">
      <dgm:prSet presAssocID="{14911049-227B-413E-A747-B31371F94451}" presName="extraNode" presStyleLbl="node1" presStyleIdx="0" presStyleCnt="4"/>
      <dgm:spPr/>
    </dgm:pt>
    <dgm:pt modelId="{A8505186-5716-4FFD-8FB9-CE232E253B63}" type="pres">
      <dgm:prSet presAssocID="{14911049-227B-413E-A747-B31371F94451}" presName="dstNode" presStyleLbl="node1" presStyleIdx="0" presStyleCnt="4"/>
      <dgm:spPr/>
    </dgm:pt>
    <dgm:pt modelId="{1FC759DF-00A0-4100-B3A0-601D450F4339}" type="pres">
      <dgm:prSet presAssocID="{E2507F2A-734E-4DF9-A52F-8D5A3F34E22A}" presName="text_1" presStyleLbl="node1" presStyleIdx="0" presStyleCnt="4">
        <dgm:presLayoutVars>
          <dgm:bulletEnabled val="1"/>
        </dgm:presLayoutVars>
      </dgm:prSet>
      <dgm:spPr/>
    </dgm:pt>
    <dgm:pt modelId="{73E88160-9CC4-47B8-8BF3-0FC3C8601B9A}" type="pres">
      <dgm:prSet presAssocID="{E2507F2A-734E-4DF9-A52F-8D5A3F34E22A}" presName="accent_1" presStyleCnt="0"/>
      <dgm:spPr/>
    </dgm:pt>
    <dgm:pt modelId="{1A2F4421-46AA-4468-AA8D-FEEF8D2E279D}" type="pres">
      <dgm:prSet presAssocID="{E2507F2A-734E-4DF9-A52F-8D5A3F34E22A}" presName="accentRepeatNode" presStyleLbl="solidFgAcc1" presStyleIdx="0" presStyleCnt="4"/>
      <dgm:spPr/>
    </dgm:pt>
    <dgm:pt modelId="{1F19EF2F-8AAC-4C83-8D42-5EC0974B7097}" type="pres">
      <dgm:prSet presAssocID="{A8487B38-9BF4-4ECB-8E7F-FAC74DD80927}" presName="text_2" presStyleLbl="node1" presStyleIdx="1" presStyleCnt="4">
        <dgm:presLayoutVars>
          <dgm:bulletEnabled val="1"/>
        </dgm:presLayoutVars>
      </dgm:prSet>
      <dgm:spPr/>
    </dgm:pt>
    <dgm:pt modelId="{1D38A4D5-6C3D-49A1-84C8-5B446A5524CC}" type="pres">
      <dgm:prSet presAssocID="{A8487B38-9BF4-4ECB-8E7F-FAC74DD80927}" presName="accent_2" presStyleCnt="0"/>
      <dgm:spPr/>
    </dgm:pt>
    <dgm:pt modelId="{072900C7-DC47-4EF7-89FC-28F6F3B2CAC2}" type="pres">
      <dgm:prSet presAssocID="{A8487B38-9BF4-4ECB-8E7F-FAC74DD80927}" presName="accentRepeatNode" presStyleLbl="solidFgAcc1" presStyleIdx="1" presStyleCnt="4"/>
      <dgm:spPr/>
    </dgm:pt>
    <dgm:pt modelId="{016878EE-EAF7-4114-A9C7-7974B351BED7}" type="pres">
      <dgm:prSet presAssocID="{5E34D9F5-E701-41C6-B6F6-3A61D5EB7DA7}" presName="text_3" presStyleLbl="node1" presStyleIdx="2" presStyleCnt="4">
        <dgm:presLayoutVars>
          <dgm:bulletEnabled val="1"/>
        </dgm:presLayoutVars>
      </dgm:prSet>
      <dgm:spPr/>
    </dgm:pt>
    <dgm:pt modelId="{9D5AA632-E6EB-4FB5-9260-E18660E8BA78}" type="pres">
      <dgm:prSet presAssocID="{5E34D9F5-E701-41C6-B6F6-3A61D5EB7DA7}" presName="accent_3" presStyleCnt="0"/>
      <dgm:spPr/>
    </dgm:pt>
    <dgm:pt modelId="{ADD5539C-B267-406B-9B36-330203FD3C61}" type="pres">
      <dgm:prSet presAssocID="{5E34D9F5-E701-41C6-B6F6-3A61D5EB7DA7}" presName="accentRepeatNode" presStyleLbl="solidFgAcc1" presStyleIdx="2" presStyleCnt="4"/>
      <dgm:spPr/>
    </dgm:pt>
    <dgm:pt modelId="{71899A35-0173-47AA-B600-5659692F857E}" type="pres">
      <dgm:prSet presAssocID="{65DFD042-C334-40D3-895F-68CC6FE20D9E}" presName="text_4" presStyleLbl="node1" presStyleIdx="3" presStyleCnt="4">
        <dgm:presLayoutVars>
          <dgm:bulletEnabled val="1"/>
        </dgm:presLayoutVars>
      </dgm:prSet>
      <dgm:spPr/>
    </dgm:pt>
    <dgm:pt modelId="{B5FD8D28-2BB9-45FC-8E51-CBCB9D8DC19E}" type="pres">
      <dgm:prSet presAssocID="{65DFD042-C334-40D3-895F-68CC6FE20D9E}" presName="accent_4" presStyleCnt="0"/>
      <dgm:spPr/>
    </dgm:pt>
    <dgm:pt modelId="{013416E2-BEEB-4A31-A0A5-C41EC1176C35}" type="pres">
      <dgm:prSet presAssocID="{65DFD042-C334-40D3-895F-68CC6FE20D9E}" presName="accentRepeatNode" presStyleLbl="solidFgAcc1" presStyleIdx="3" presStyleCnt="4"/>
      <dgm:spPr/>
    </dgm:pt>
  </dgm:ptLst>
  <dgm:cxnLst>
    <dgm:cxn modelId="{A48BB10D-D7EF-4F1C-BDE0-F62A26B115FD}" type="presOf" srcId="{14911049-227B-413E-A747-B31371F94451}" destId="{84D65A34-363C-4E6D-93AE-CD82452B1843}" srcOrd="0" destOrd="0" presId="urn:microsoft.com/office/officeart/2008/layout/VerticalCurvedList"/>
    <dgm:cxn modelId="{B08F6917-7EE1-475D-83E7-91F071C72528}" srcId="{14911049-227B-413E-A747-B31371F94451}" destId="{E2507F2A-734E-4DF9-A52F-8D5A3F34E22A}" srcOrd="0" destOrd="0" parTransId="{12721D4E-B405-47B7-A56F-25C4F526B5CE}" sibTransId="{65A026F2-3A6A-49DE-8614-DE3B6A46EF68}"/>
    <dgm:cxn modelId="{69EA1921-6979-4AFC-9D62-41FEF11F5431}" type="presOf" srcId="{A8487B38-9BF4-4ECB-8E7F-FAC74DD80927}" destId="{1F19EF2F-8AAC-4C83-8D42-5EC0974B7097}" srcOrd="0" destOrd="0" presId="urn:microsoft.com/office/officeart/2008/layout/VerticalCurvedList"/>
    <dgm:cxn modelId="{03BDF328-233A-488E-A466-9C5C512D1712}" type="presOf" srcId="{E2507F2A-734E-4DF9-A52F-8D5A3F34E22A}" destId="{1FC759DF-00A0-4100-B3A0-601D450F4339}" srcOrd="0" destOrd="0" presId="urn:microsoft.com/office/officeart/2008/layout/VerticalCurvedList"/>
    <dgm:cxn modelId="{9EF39B69-5E0E-452D-8421-F57F694A4462}" srcId="{14911049-227B-413E-A747-B31371F94451}" destId="{5E34D9F5-E701-41C6-B6F6-3A61D5EB7DA7}" srcOrd="2" destOrd="0" parTransId="{BCBD0EDD-9996-4C8C-B595-67E871D0F3E2}" sibTransId="{7BF7DBC2-52AC-4177-A73F-2A2A84F713F7}"/>
    <dgm:cxn modelId="{CC21D56D-14DA-4412-80A1-5ED8683430EF}" srcId="{14911049-227B-413E-A747-B31371F94451}" destId="{65DFD042-C334-40D3-895F-68CC6FE20D9E}" srcOrd="3" destOrd="0" parTransId="{D1EF3AFF-F8B5-4F16-AB0F-395C38524937}" sibTransId="{D1B8793A-46A6-4FB4-AD94-BF01EDFD9881}"/>
    <dgm:cxn modelId="{C6B10173-213D-45F6-B202-8E3BAE9C6DC9}" srcId="{14911049-227B-413E-A747-B31371F94451}" destId="{A8487B38-9BF4-4ECB-8E7F-FAC74DD80927}" srcOrd="1" destOrd="0" parTransId="{C194E087-2E4E-449E-BE4A-58D48A36B8AC}" sibTransId="{2A68884A-B9B2-4541-8A93-F0C7B7CE4D2F}"/>
    <dgm:cxn modelId="{05191297-606B-4086-B015-7E781217DADA}" type="presOf" srcId="{5E34D9F5-E701-41C6-B6F6-3A61D5EB7DA7}" destId="{016878EE-EAF7-4114-A9C7-7974B351BED7}" srcOrd="0" destOrd="0" presId="urn:microsoft.com/office/officeart/2008/layout/VerticalCurvedList"/>
    <dgm:cxn modelId="{DF9B37BE-EAEB-4171-AF05-7F724B5D043B}" type="presOf" srcId="{65A026F2-3A6A-49DE-8614-DE3B6A46EF68}" destId="{A0A19969-A3D8-4C18-B640-D068882396AB}" srcOrd="0" destOrd="0" presId="urn:microsoft.com/office/officeart/2008/layout/VerticalCurvedList"/>
    <dgm:cxn modelId="{672AB4D2-6137-4F32-90DB-90CB699C2F30}" type="presOf" srcId="{65DFD042-C334-40D3-895F-68CC6FE20D9E}" destId="{71899A35-0173-47AA-B600-5659692F857E}" srcOrd="0" destOrd="0" presId="urn:microsoft.com/office/officeart/2008/layout/VerticalCurvedList"/>
    <dgm:cxn modelId="{CF95B28B-5277-4788-86BA-D783EEB45526}" type="presParOf" srcId="{84D65A34-363C-4E6D-93AE-CD82452B1843}" destId="{42A92AF3-E5EA-4584-BCBE-91BECF2FBD5B}" srcOrd="0" destOrd="0" presId="urn:microsoft.com/office/officeart/2008/layout/VerticalCurvedList"/>
    <dgm:cxn modelId="{EDA92148-BC3B-4332-98E8-5E52996ECC80}" type="presParOf" srcId="{42A92AF3-E5EA-4584-BCBE-91BECF2FBD5B}" destId="{4393F8B8-43F7-4E2A-B82A-2A9653AC3F80}" srcOrd="0" destOrd="0" presId="urn:microsoft.com/office/officeart/2008/layout/VerticalCurvedList"/>
    <dgm:cxn modelId="{0A55C34F-C7C4-4814-8FAA-630D8F538278}" type="presParOf" srcId="{4393F8B8-43F7-4E2A-B82A-2A9653AC3F80}" destId="{EB663C5B-7D34-49F5-8517-DAA35017575B}" srcOrd="0" destOrd="0" presId="urn:microsoft.com/office/officeart/2008/layout/VerticalCurvedList"/>
    <dgm:cxn modelId="{2A44C476-FB10-43CE-B1C6-2AB4184C1DB9}" type="presParOf" srcId="{4393F8B8-43F7-4E2A-B82A-2A9653AC3F80}" destId="{A0A19969-A3D8-4C18-B640-D068882396AB}" srcOrd="1" destOrd="0" presId="urn:microsoft.com/office/officeart/2008/layout/VerticalCurvedList"/>
    <dgm:cxn modelId="{538F8111-3399-47A6-B180-A4B9826FEDFA}" type="presParOf" srcId="{4393F8B8-43F7-4E2A-B82A-2A9653AC3F80}" destId="{DDA331A5-D416-463A-801B-942DE3C591EF}" srcOrd="2" destOrd="0" presId="urn:microsoft.com/office/officeart/2008/layout/VerticalCurvedList"/>
    <dgm:cxn modelId="{FF8C7203-7ABC-4A32-9B91-B9D7F378DB5A}" type="presParOf" srcId="{4393F8B8-43F7-4E2A-B82A-2A9653AC3F80}" destId="{A8505186-5716-4FFD-8FB9-CE232E253B63}" srcOrd="3" destOrd="0" presId="urn:microsoft.com/office/officeart/2008/layout/VerticalCurvedList"/>
    <dgm:cxn modelId="{939C3CFA-735F-4F13-A8FC-C10CEC056937}" type="presParOf" srcId="{42A92AF3-E5EA-4584-BCBE-91BECF2FBD5B}" destId="{1FC759DF-00A0-4100-B3A0-601D450F4339}" srcOrd="1" destOrd="0" presId="urn:microsoft.com/office/officeart/2008/layout/VerticalCurvedList"/>
    <dgm:cxn modelId="{DD05D62F-F65D-4BFD-927F-2DFE2B3FA1CB}" type="presParOf" srcId="{42A92AF3-E5EA-4584-BCBE-91BECF2FBD5B}" destId="{73E88160-9CC4-47B8-8BF3-0FC3C8601B9A}" srcOrd="2" destOrd="0" presId="urn:microsoft.com/office/officeart/2008/layout/VerticalCurvedList"/>
    <dgm:cxn modelId="{7F2A6664-6D50-4087-A40B-141CC361BEE0}" type="presParOf" srcId="{73E88160-9CC4-47B8-8BF3-0FC3C8601B9A}" destId="{1A2F4421-46AA-4468-AA8D-FEEF8D2E279D}" srcOrd="0" destOrd="0" presId="urn:microsoft.com/office/officeart/2008/layout/VerticalCurvedList"/>
    <dgm:cxn modelId="{5991E520-7B82-46FE-803A-B283DD2C319D}" type="presParOf" srcId="{42A92AF3-E5EA-4584-BCBE-91BECF2FBD5B}" destId="{1F19EF2F-8AAC-4C83-8D42-5EC0974B7097}" srcOrd="3" destOrd="0" presId="urn:microsoft.com/office/officeart/2008/layout/VerticalCurvedList"/>
    <dgm:cxn modelId="{343C0D4D-7317-4FE2-B4B2-5863FE9E187E}" type="presParOf" srcId="{42A92AF3-E5EA-4584-BCBE-91BECF2FBD5B}" destId="{1D38A4D5-6C3D-49A1-84C8-5B446A5524CC}" srcOrd="4" destOrd="0" presId="urn:microsoft.com/office/officeart/2008/layout/VerticalCurvedList"/>
    <dgm:cxn modelId="{BDA15B2E-E81E-4B32-8650-C657AF734117}" type="presParOf" srcId="{1D38A4D5-6C3D-49A1-84C8-5B446A5524CC}" destId="{072900C7-DC47-4EF7-89FC-28F6F3B2CAC2}" srcOrd="0" destOrd="0" presId="urn:microsoft.com/office/officeart/2008/layout/VerticalCurvedList"/>
    <dgm:cxn modelId="{83B05C7A-FF1A-4692-956A-E3FBBDB3E678}" type="presParOf" srcId="{42A92AF3-E5EA-4584-BCBE-91BECF2FBD5B}" destId="{016878EE-EAF7-4114-A9C7-7974B351BED7}" srcOrd="5" destOrd="0" presId="urn:microsoft.com/office/officeart/2008/layout/VerticalCurvedList"/>
    <dgm:cxn modelId="{A4DA30B1-9B67-4D20-B171-8519A172BF3F}" type="presParOf" srcId="{42A92AF3-E5EA-4584-BCBE-91BECF2FBD5B}" destId="{9D5AA632-E6EB-4FB5-9260-E18660E8BA78}" srcOrd="6" destOrd="0" presId="urn:microsoft.com/office/officeart/2008/layout/VerticalCurvedList"/>
    <dgm:cxn modelId="{BB3AB7E8-2868-4505-B4DD-E36011695880}" type="presParOf" srcId="{9D5AA632-E6EB-4FB5-9260-E18660E8BA78}" destId="{ADD5539C-B267-406B-9B36-330203FD3C61}" srcOrd="0" destOrd="0" presId="urn:microsoft.com/office/officeart/2008/layout/VerticalCurvedList"/>
    <dgm:cxn modelId="{F30B61E2-D0CC-40CC-90C8-EF4D17BBEDC8}" type="presParOf" srcId="{42A92AF3-E5EA-4584-BCBE-91BECF2FBD5B}" destId="{71899A35-0173-47AA-B600-5659692F857E}" srcOrd="7" destOrd="0" presId="urn:microsoft.com/office/officeart/2008/layout/VerticalCurvedList"/>
    <dgm:cxn modelId="{5C507130-05D6-439D-B61A-1236CF5FDF03}" type="presParOf" srcId="{42A92AF3-E5EA-4584-BCBE-91BECF2FBD5B}" destId="{B5FD8D28-2BB9-45FC-8E51-CBCB9D8DC19E}" srcOrd="8" destOrd="0" presId="urn:microsoft.com/office/officeart/2008/layout/VerticalCurvedList"/>
    <dgm:cxn modelId="{0C68EC37-56F3-4DA9-AD80-A2F3D30AA4AA}" type="presParOf" srcId="{B5FD8D28-2BB9-45FC-8E51-CBCB9D8DC19E}" destId="{013416E2-BEEB-4A31-A0A5-C41EC1176C3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19969-A3D8-4C18-B640-D068882396AB}">
      <dsp:nvSpPr>
        <dsp:cNvPr id="0" name=""/>
        <dsp:cNvSpPr/>
      </dsp:nvSpPr>
      <dsp:spPr>
        <a:xfrm>
          <a:off x="-3662484" y="-562741"/>
          <a:ext cx="4365843" cy="4365843"/>
        </a:xfrm>
        <a:prstGeom prst="blockArc">
          <a:avLst>
            <a:gd name="adj1" fmla="val 18900000"/>
            <a:gd name="adj2" fmla="val 2700000"/>
            <a:gd name="adj3" fmla="val 4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C759DF-00A0-4100-B3A0-601D450F4339}">
      <dsp:nvSpPr>
        <dsp:cNvPr id="0" name=""/>
        <dsp:cNvSpPr/>
      </dsp:nvSpPr>
      <dsp:spPr>
        <a:xfrm>
          <a:off x="368699" y="249118"/>
          <a:ext cx="2613458" cy="4984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8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6">
                  <a:lumMod val="75000"/>
                </a:schemeClr>
              </a:solidFill>
              <a:latin typeface="華康棒棒體W5" panose="040F0509000000000000" pitchFamily="81" charset="-120"/>
              <a:ea typeface="華康棒棒體W5" panose="040F0509000000000000" pitchFamily="81" charset="-120"/>
            </a:rPr>
            <a:t>前言與使用族群</a:t>
          </a:r>
        </a:p>
      </dsp:txBody>
      <dsp:txXfrm>
        <a:off x="368699" y="249118"/>
        <a:ext cx="2613458" cy="498496"/>
      </dsp:txXfrm>
    </dsp:sp>
    <dsp:sp modelId="{1A2F4421-46AA-4468-AA8D-FEEF8D2E279D}">
      <dsp:nvSpPr>
        <dsp:cNvPr id="0" name=""/>
        <dsp:cNvSpPr/>
      </dsp:nvSpPr>
      <dsp:spPr>
        <a:xfrm>
          <a:off x="57138" y="186806"/>
          <a:ext cx="623121" cy="623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9EF2F-8AAC-4C83-8D42-5EC0974B7097}">
      <dsp:nvSpPr>
        <dsp:cNvPr id="0" name=""/>
        <dsp:cNvSpPr/>
      </dsp:nvSpPr>
      <dsp:spPr>
        <a:xfrm>
          <a:off x="654499" y="996993"/>
          <a:ext cx="2327658" cy="498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8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系統特色</a:t>
          </a:r>
        </a:p>
      </dsp:txBody>
      <dsp:txXfrm>
        <a:off x="654499" y="996993"/>
        <a:ext cx="2327658" cy="498496"/>
      </dsp:txXfrm>
    </dsp:sp>
    <dsp:sp modelId="{072900C7-DC47-4EF7-89FC-28F6F3B2CAC2}">
      <dsp:nvSpPr>
        <dsp:cNvPr id="0" name=""/>
        <dsp:cNvSpPr/>
      </dsp:nvSpPr>
      <dsp:spPr>
        <a:xfrm>
          <a:off x="342938" y="934681"/>
          <a:ext cx="623121" cy="623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878EE-EAF7-4114-A9C7-7974B351BED7}">
      <dsp:nvSpPr>
        <dsp:cNvPr id="0" name=""/>
        <dsp:cNvSpPr/>
      </dsp:nvSpPr>
      <dsp:spPr>
        <a:xfrm>
          <a:off x="654499" y="1744869"/>
          <a:ext cx="2327658" cy="498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8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系統架構</a:t>
          </a:r>
        </a:p>
      </dsp:txBody>
      <dsp:txXfrm>
        <a:off x="654499" y="1744869"/>
        <a:ext cx="2327658" cy="498496"/>
      </dsp:txXfrm>
    </dsp:sp>
    <dsp:sp modelId="{ADD5539C-B267-406B-9B36-330203FD3C61}">
      <dsp:nvSpPr>
        <dsp:cNvPr id="0" name=""/>
        <dsp:cNvSpPr/>
      </dsp:nvSpPr>
      <dsp:spPr>
        <a:xfrm>
          <a:off x="342938" y="1682556"/>
          <a:ext cx="623121" cy="623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99A35-0173-47AA-B600-5659692F857E}">
      <dsp:nvSpPr>
        <dsp:cNvPr id="0" name=""/>
        <dsp:cNvSpPr/>
      </dsp:nvSpPr>
      <dsp:spPr>
        <a:xfrm>
          <a:off x="368699" y="2492744"/>
          <a:ext cx="2613458" cy="498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8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使用環境</a:t>
          </a:r>
        </a:p>
      </dsp:txBody>
      <dsp:txXfrm>
        <a:off x="368699" y="2492744"/>
        <a:ext cx="2613458" cy="498496"/>
      </dsp:txXfrm>
    </dsp:sp>
    <dsp:sp modelId="{013416E2-BEEB-4A31-A0A5-C41EC1176C35}">
      <dsp:nvSpPr>
        <dsp:cNvPr id="0" name=""/>
        <dsp:cNvSpPr/>
      </dsp:nvSpPr>
      <dsp:spPr>
        <a:xfrm>
          <a:off x="57138" y="2430432"/>
          <a:ext cx="623121" cy="623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19969-A3D8-4C18-B640-D068882396AB}">
      <dsp:nvSpPr>
        <dsp:cNvPr id="0" name=""/>
        <dsp:cNvSpPr/>
      </dsp:nvSpPr>
      <dsp:spPr>
        <a:xfrm>
          <a:off x="-3662484" y="-562741"/>
          <a:ext cx="4365843" cy="4365843"/>
        </a:xfrm>
        <a:prstGeom prst="blockArc">
          <a:avLst>
            <a:gd name="adj1" fmla="val 18900000"/>
            <a:gd name="adj2" fmla="val 2700000"/>
            <a:gd name="adj3" fmla="val 4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C759DF-00A0-4100-B3A0-601D450F4339}">
      <dsp:nvSpPr>
        <dsp:cNvPr id="0" name=""/>
        <dsp:cNvSpPr/>
      </dsp:nvSpPr>
      <dsp:spPr>
        <a:xfrm>
          <a:off x="368699" y="249118"/>
          <a:ext cx="2613458" cy="498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8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SWOT</a:t>
          </a:r>
          <a:r>
            <a:rPr lang="zh-TW" altLang="en-US" sz="2400" kern="1200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分析</a:t>
          </a:r>
        </a:p>
      </dsp:txBody>
      <dsp:txXfrm>
        <a:off x="368699" y="249118"/>
        <a:ext cx="2613458" cy="498496"/>
      </dsp:txXfrm>
    </dsp:sp>
    <dsp:sp modelId="{1A2F4421-46AA-4468-AA8D-FEEF8D2E279D}">
      <dsp:nvSpPr>
        <dsp:cNvPr id="0" name=""/>
        <dsp:cNvSpPr/>
      </dsp:nvSpPr>
      <dsp:spPr>
        <a:xfrm>
          <a:off x="57138" y="186806"/>
          <a:ext cx="623121" cy="623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9EF2F-8AAC-4C83-8D42-5EC0974B7097}">
      <dsp:nvSpPr>
        <dsp:cNvPr id="0" name=""/>
        <dsp:cNvSpPr/>
      </dsp:nvSpPr>
      <dsp:spPr>
        <a:xfrm>
          <a:off x="654499" y="996993"/>
          <a:ext cx="2327658" cy="498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8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相關系統比較</a:t>
          </a:r>
        </a:p>
      </dsp:txBody>
      <dsp:txXfrm>
        <a:off x="654499" y="996993"/>
        <a:ext cx="2327658" cy="498496"/>
      </dsp:txXfrm>
    </dsp:sp>
    <dsp:sp modelId="{072900C7-DC47-4EF7-89FC-28F6F3B2CAC2}">
      <dsp:nvSpPr>
        <dsp:cNvPr id="0" name=""/>
        <dsp:cNvSpPr/>
      </dsp:nvSpPr>
      <dsp:spPr>
        <a:xfrm>
          <a:off x="342938" y="934681"/>
          <a:ext cx="623121" cy="623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878EE-EAF7-4114-A9C7-7974B351BED7}">
      <dsp:nvSpPr>
        <dsp:cNvPr id="0" name=""/>
        <dsp:cNvSpPr/>
      </dsp:nvSpPr>
      <dsp:spPr>
        <a:xfrm>
          <a:off x="654499" y="1744869"/>
          <a:ext cx="2327658" cy="498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8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實機展示</a:t>
          </a:r>
        </a:p>
      </dsp:txBody>
      <dsp:txXfrm>
        <a:off x="654499" y="1744869"/>
        <a:ext cx="2327658" cy="498496"/>
      </dsp:txXfrm>
    </dsp:sp>
    <dsp:sp modelId="{ADD5539C-B267-406B-9B36-330203FD3C61}">
      <dsp:nvSpPr>
        <dsp:cNvPr id="0" name=""/>
        <dsp:cNvSpPr/>
      </dsp:nvSpPr>
      <dsp:spPr>
        <a:xfrm>
          <a:off x="342938" y="1682556"/>
          <a:ext cx="623121" cy="623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99A35-0173-47AA-B600-5659692F857E}">
      <dsp:nvSpPr>
        <dsp:cNvPr id="0" name=""/>
        <dsp:cNvSpPr/>
      </dsp:nvSpPr>
      <dsp:spPr>
        <a:xfrm>
          <a:off x="368699" y="2492744"/>
          <a:ext cx="2613458" cy="498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8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華康棒棒體W5" panose="040F0509000000000000" pitchFamily="81" charset="-120"/>
              <a:ea typeface="華康棒棒體W5" panose="040F0509000000000000" pitchFamily="81" charset="-120"/>
            </a:rPr>
            <a:t>未來展望</a:t>
          </a:r>
        </a:p>
      </dsp:txBody>
      <dsp:txXfrm>
        <a:off x="368699" y="2492744"/>
        <a:ext cx="2613458" cy="498496"/>
      </dsp:txXfrm>
    </dsp:sp>
    <dsp:sp modelId="{013416E2-BEEB-4A31-A0A5-C41EC1176C35}">
      <dsp:nvSpPr>
        <dsp:cNvPr id="0" name=""/>
        <dsp:cNvSpPr/>
      </dsp:nvSpPr>
      <dsp:spPr>
        <a:xfrm>
          <a:off x="57138" y="2430432"/>
          <a:ext cx="623121" cy="623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FFA9-2123-4FDF-BEAF-772AB322DA21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308E8-602F-4A50-B5E7-FA588F6E27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548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60B11-D38A-4B61-823E-8B0874834190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432A8-DFA1-4027-9043-4EB06DA9FF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66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以上幾種，或是其他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可連線到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Developers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頁面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的瀏覽器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可以安裝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APP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的手機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v9.6.0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v9.6.5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32A8-DFA1-4027-9043-4EB06DA9FF0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88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32A8-DFA1-4027-9043-4EB06DA9FF0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8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97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606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2490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553200" y="4813031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oey\Desktop\新增圖像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936" y1="43110" x2="45936" y2="43110"/>
                        <a14:foregroundMark x1="54064" y1="41343" x2="41343" y2="60424"/>
                        <a14:foregroundMark x1="43463" y1="29682" x2="58657" y2="24382"/>
                        <a14:foregroundMark x1="53357" y1="28269" x2="45583" y2="51590"/>
                        <a14:foregroundMark x1="42403" y1="35336" x2="35336" y2="61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5865">
            <a:off x="-63987" y="4218925"/>
            <a:ext cx="1314166" cy="13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弧形箭號 (下彎) 7"/>
          <p:cNvSpPr/>
          <p:nvPr userDrawn="1"/>
        </p:nvSpPr>
        <p:spPr>
          <a:xfrm rot="21345270" flipH="1">
            <a:off x="4549785" y="4382840"/>
            <a:ext cx="6447684" cy="1584176"/>
          </a:xfrm>
          <a:prstGeom prst="curvedDownArrow">
            <a:avLst/>
          </a:prstGeom>
          <a:solidFill>
            <a:srgbClr val="C1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弧形箭號 (下彎) 8"/>
          <p:cNvSpPr/>
          <p:nvPr userDrawn="1"/>
        </p:nvSpPr>
        <p:spPr>
          <a:xfrm rot="19582894" flipH="1">
            <a:off x="4352501" y="4945873"/>
            <a:ext cx="5688632" cy="1584176"/>
          </a:xfrm>
          <a:prstGeom prst="curvedDownArrow">
            <a:avLst/>
          </a:prstGeom>
          <a:solidFill>
            <a:srgbClr val="C1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A9FFD433-1D47-4AD9-BA2D-6488205AC8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12591">
            <a:off x="1283296" y="3499973"/>
            <a:ext cx="11443304" cy="6776668"/>
          </a:xfrm>
          <a:prstGeom prst="rect">
            <a:avLst/>
          </a:prstGeom>
        </p:spPr>
      </p:pic>
      <p:pic>
        <p:nvPicPr>
          <p:cNvPr id="10" name="Picture 2" descr="C:\Users\Zoey\Desktop\107專題\簡報\165722acd518f29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9252"/>
            <a:ext cx="4719786" cy="4666755"/>
          </a:xfrm>
          <a:prstGeom prst="rect">
            <a:avLst/>
          </a:prstGeom>
          <a:noFill/>
          <a:effectLst>
            <a:glow rad="63500">
              <a:srgbClr val="C1E971">
                <a:alpha val="40000"/>
              </a:srgbClr>
            </a:glow>
            <a:softEdge rad="0"/>
          </a:effectLst>
        </p:spPr>
      </p:pic>
      <p:sp>
        <p:nvSpPr>
          <p:cNvPr id="11" name="橢圓 10"/>
          <p:cNvSpPr/>
          <p:nvPr userDrawn="1"/>
        </p:nvSpPr>
        <p:spPr>
          <a:xfrm>
            <a:off x="2" y="1"/>
            <a:ext cx="8388422" cy="5020022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3" descr="C:\Users\Zoey\Desktop\107專題\簡報\line.png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68000"/>
          <a:stretch/>
        </p:blipFill>
        <p:spPr bwMode="auto">
          <a:xfrm>
            <a:off x="3779912" y="51470"/>
            <a:ext cx="563437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1126-BEEC-42FA-AD4C-962A1936546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15566"/>
            <a:ext cx="7067128" cy="3679057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1300487" y="-51792"/>
            <a:ext cx="800219" cy="895350"/>
            <a:chOff x="258271" y="-47745"/>
            <a:chExt cx="800219" cy="895350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文字方塊 14"/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8" name="群組 27"/>
          <p:cNvGrpSpPr/>
          <p:nvPr userDrawn="1"/>
        </p:nvGrpSpPr>
        <p:grpSpPr>
          <a:xfrm>
            <a:off x="3370344" y="-51792"/>
            <a:ext cx="800219" cy="895350"/>
            <a:chOff x="1301269" y="-47745"/>
            <a:chExt cx="800219" cy="895350"/>
          </a:xfrm>
        </p:grpSpPr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/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9" name="群組 28"/>
          <p:cNvGrpSpPr/>
          <p:nvPr userDrawn="1"/>
        </p:nvGrpSpPr>
        <p:grpSpPr>
          <a:xfrm>
            <a:off x="265558" y="-51792"/>
            <a:ext cx="800219" cy="895350"/>
            <a:chOff x="2359151" y="-47745"/>
            <a:chExt cx="800219" cy="895350"/>
          </a:xfrm>
        </p:grpSpPr>
        <p:pic>
          <p:nvPicPr>
            <p:cNvPr id="26" name="Picture 4"/>
            <p:cNvPicPr>
              <a:picLocks noChangeAspect="1" noChangeArrowheads="1"/>
            </p:cNvPicPr>
            <p:nvPr userDrawn="1"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文字方塊 22"/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16" name="群組 15"/>
          <p:cNvGrpSpPr/>
          <p:nvPr userDrawn="1"/>
        </p:nvGrpSpPr>
        <p:grpSpPr>
          <a:xfrm>
            <a:off x="2335416" y="-51792"/>
            <a:ext cx="800219" cy="895350"/>
            <a:chOff x="3370344" y="-47745"/>
            <a:chExt cx="800219" cy="895350"/>
          </a:xfrm>
        </p:grpSpPr>
        <p:pic>
          <p:nvPicPr>
            <p:cNvPr id="27" name="Picture 4"/>
            <p:cNvPicPr>
              <a:picLocks noChangeAspect="1" noChangeArrowheads="1"/>
            </p:cNvPicPr>
            <p:nvPr userDrawn="1"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/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23478"/>
            <a:ext cx="7968439" cy="720080"/>
          </a:xfrm>
        </p:spPr>
        <p:txBody>
          <a:bodyPr>
            <a:noAutofit/>
          </a:bodyPr>
          <a:lstStyle>
            <a:lvl1pPr algn="r">
              <a:defRPr sz="4800" b="0" i="0">
                <a:solidFill>
                  <a:schemeClr val="accent3">
                    <a:lumMod val="50000"/>
                  </a:schemeClr>
                </a:solidFill>
                <a:latin typeface="DFPPuDing-B5" pitchFamily="82" charset="-120"/>
                <a:ea typeface="DFPPuDing-B5" pitchFamily="82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26AB161-6CF6-024C-A5A0-F3936EBA94E1}"/>
              </a:ext>
            </a:extLst>
          </p:cNvPr>
          <p:cNvGrpSpPr/>
          <p:nvPr userDrawn="1"/>
        </p:nvGrpSpPr>
        <p:grpSpPr>
          <a:xfrm>
            <a:off x="258271" y="-1038919"/>
            <a:ext cx="800219" cy="895350"/>
            <a:chOff x="258271" y="-47745"/>
            <a:chExt cx="800219" cy="895350"/>
          </a:xfrm>
        </p:grpSpPr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EF5F07E3-6C09-ED4B-AD11-32A15947DB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59DE3CF-6082-C845-9C99-9AA1E5C4087B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C162BF18-952C-D14B-8E18-58AF50691869}"/>
              </a:ext>
            </a:extLst>
          </p:cNvPr>
          <p:cNvGrpSpPr/>
          <p:nvPr userDrawn="1"/>
        </p:nvGrpSpPr>
        <p:grpSpPr>
          <a:xfrm>
            <a:off x="1301269" y="-1038919"/>
            <a:ext cx="800219" cy="895350"/>
            <a:chOff x="1301269" y="-47745"/>
            <a:chExt cx="800219" cy="895350"/>
          </a:xfrm>
        </p:grpSpPr>
        <p:pic>
          <p:nvPicPr>
            <p:cNvPr id="59" name="Picture 4">
              <a:extLst>
                <a:ext uri="{FF2B5EF4-FFF2-40B4-BE49-F238E27FC236}">
                  <a16:creationId xmlns:a16="http://schemas.microsoft.com/office/drawing/2014/main" id="{C7CCBC5A-C6EB-EF4C-8AC9-74EC89C2EDE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93A8081-23F8-0041-BDA3-B375BCCC709F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8C037417-DE88-B842-BF27-1955F46CAC5C}"/>
              </a:ext>
            </a:extLst>
          </p:cNvPr>
          <p:cNvGrpSpPr/>
          <p:nvPr userDrawn="1"/>
        </p:nvGrpSpPr>
        <p:grpSpPr>
          <a:xfrm>
            <a:off x="2359151" y="-1038919"/>
            <a:ext cx="800219" cy="895350"/>
            <a:chOff x="2359151" y="-47745"/>
            <a:chExt cx="800219" cy="895350"/>
          </a:xfrm>
        </p:grpSpPr>
        <p:pic>
          <p:nvPicPr>
            <p:cNvPr id="62" name="Picture 4">
              <a:extLst>
                <a:ext uri="{FF2B5EF4-FFF2-40B4-BE49-F238E27FC236}">
                  <a16:creationId xmlns:a16="http://schemas.microsoft.com/office/drawing/2014/main" id="{1A54D52D-93A4-1048-BE81-6F19A3BA68F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E48F28EC-517B-0146-AF61-123FAF4C6965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C43E9D84-DE7F-6F4A-AA61-8AA0BD642CB9}"/>
              </a:ext>
            </a:extLst>
          </p:cNvPr>
          <p:cNvGrpSpPr/>
          <p:nvPr userDrawn="1"/>
        </p:nvGrpSpPr>
        <p:grpSpPr>
          <a:xfrm>
            <a:off x="3370344" y="-1038919"/>
            <a:ext cx="800219" cy="895350"/>
            <a:chOff x="3370344" y="-47745"/>
            <a:chExt cx="800219" cy="895350"/>
          </a:xfrm>
        </p:grpSpPr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72557D57-09EB-624F-9ED8-1955CA5F04E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9DAFA34C-9725-9B40-9B68-E27B135DDD2C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8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1126-BEEC-42FA-AD4C-962A19365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14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1126-BEEC-42FA-AD4C-962A19365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47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995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7798B6A4-A39C-F44E-8FA9-0261EE0F65CB}"/>
              </a:ext>
            </a:extLst>
          </p:cNvPr>
          <p:cNvGrpSpPr/>
          <p:nvPr userDrawn="1"/>
        </p:nvGrpSpPr>
        <p:grpSpPr>
          <a:xfrm>
            <a:off x="1300487" y="-51792"/>
            <a:ext cx="800219" cy="895350"/>
            <a:chOff x="258271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A8048E0C-F70F-D44D-BAAB-E9AED90970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388569CF-AFEA-BF4E-9D0E-F5969B8405A9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B53386E-A174-224D-931E-DBA69C6B9F0F}"/>
              </a:ext>
            </a:extLst>
          </p:cNvPr>
          <p:cNvGrpSpPr/>
          <p:nvPr userDrawn="1"/>
        </p:nvGrpSpPr>
        <p:grpSpPr>
          <a:xfrm>
            <a:off x="3370344" y="-51792"/>
            <a:ext cx="800219" cy="895350"/>
            <a:chOff x="1301269" y="-47745"/>
            <a:chExt cx="800219" cy="895350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DD86CF57-B5A5-1146-A661-AD54FBF56D5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6DD0ED9-611D-5846-8E70-5EBC369FD272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326B301-A456-3C42-8769-57D3914FCCF4}"/>
              </a:ext>
            </a:extLst>
          </p:cNvPr>
          <p:cNvGrpSpPr/>
          <p:nvPr userDrawn="1"/>
        </p:nvGrpSpPr>
        <p:grpSpPr>
          <a:xfrm>
            <a:off x="265558" y="-51792"/>
            <a:ext cx="800219" cy="895350"/>
            <a:chOff x="2359151" y="-47745"/>
            <a:chExt cx="800219" cy="895350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5E3CC713-AA9F-1542-A3A7-E7E105AE003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14B77C4-72E3-324B-ABEB-327069D1A161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0BF109CB-8976-AC4C-9861-F93E864018CD}"/>
              </a:ext>
            </a:extLst>
          </p:cNvPr>
          <p:cNvGrpSpPr/>
          <p:nvPr userDrawn="1"/>
        </p:nvGrpSpPr>
        <p:grpSpPr>
          <a:xfrm>
            <a:off x="2335416" y="-51792"/>
            <a:ext cx="800219" cy="895350"/>
            <a:chOff x="3370344" y="-47745"/>
            <a:chExt cx="800219" cy="895350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FCFE6A6A-C97C-1441-B36E-58CDAB39880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3B8A161-21C9-934B-B7F0-5EF833C8C94B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20" name="Picture 3" descr="C:\Users\Zoey\Desktop\107專題\簡報\line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68000"/>
          <a:stretch/>
        </p:blipFill>
        <p:spPr bwMode="auto">
          <a:xfrm>
            <a:off x="3779912" y="51470"/>
            <a:ext cx="563437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Zoey\Desktop\新增圖像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936" y1="43110" x2="45936" y2="43110"/>
                        <a14:foregroundMark x1="54064" y1="41343" x2="41343" y2="60424"/>
                        <a14:foregroundMark x1="43463" y1="29682" x2="58657" y2="24382"/>
                        <a14:foregroundMark x1="53357" y1="28269" x2="45583" y2="51590"/>
                        <a14:foregroundMark x1="42403" y1="35336" x2="35336" y2="61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5865">
            <a:off x="-63987" y="4218925"/>
            <a:ext cx="1314166" cy="13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37" name="標題 1">
            <a:extLst>
              <a:ext uri="{FF2B5EF4-FFF2-40B4-BE49-F238E27FC236}">
                <a16:creationId xmlns:a16="http://schemas.microsoft.com/office/drawing/2014/main" id="{57B0C0C4-15FF-2045-BFCE-6733C116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23478"/>
            <a:ext cx="7968439" cy="720080"/>
          </a:xfrm>
        </p:spPr>
        <p:txBody>
          <a:bodyPr>
            <a:noAutofit/>
          </a:bodyPr>
          <a:lstStyle>
            <a:lvl1pPr algn="r">
              <a:defRPr sz="4800" b="0" i="0">
                <a:solidFill>
                  <a:schemeClr val="accent3">
                    <a:lumMod val="50000"/>
                  </a:schemeClr>
                </a:solidFill>
                <a:latin typeface="DFPPuDing-B5" pitchFamily="82" charset="-120"/>
                <a:ea typeface="DFPPuDing-B5" pitchFamily="82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11463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61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288" y1="64706" x2="37288" y2="64706"/>
                        <a14:foregroundMark x1="47458" y1="70000" x2="59322" y2="40000"/>
                        <a14:foregroundMark x1="55932" y1="47059" x2="11864" y2="55882"/>
                        <a14:foregroundMark x1="69492" y1="59412" x2="22034" y2="85882"/>
                        <a14:foregroundMark x1="56780" y1="91765" x2="27966" y2="64706"/>
                        <a14:foregroundMark x1="7627" y1="82353" x2="37288" y2="95882"/>
                        <a14:foregroundMark x1="32203" y1="38235" x2="27119" y2="5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157">
            <a:off x="376780" y="4411512"/>
            <a:ext cx="563200" cy="81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版面配置區 3"/>
          <p:cNvSpPr txBox="1">
            <a:spLocks/>
          </p:cNvSpPr>
          <p:nvPr userDrawn="1"/>
        </p:nvSpPr>
        <p:spPr>
          <a:xfrm>
            <a:off x="278160" y="4731990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華康海報體W12(P)" panose="040B0C00000000000000" pitchFamily="82" charset="-120"/>
                <a:ea typeface="華康海報體W12(P)" panose="040B0C00000000000000" pitchFamily="8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6D239D-BA36-4754-A020-446DAAC57E1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20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defRPr>
            </a:lvl1pPr>
          </a:lstStyle>
          <a:p>
            <a:r>
              <a:rPr lang="en-US" altLang="zh-TW"/>
              <a:t>‹#›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defRPr>
            </a:lvl1pPr>
          </a:lstStyle>
          <a:p>
            <a:fld id="{DBBE1126-BEEC-42FA-AD4C-962A193654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51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華康棒棒體W5" panose="040F0509000000000000" pitchFamily="81" charset="-120"/>
          <a:ea typeface="華康棒棒體W5" panose="040F0509000000000000" pitchFamily="81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microsoft.com/office/2007/relationships/hdphoto" Target="../media/hdphoto3.wdp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8.wdp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9.jpeg"/><Relationship Id="rId5" Type="http://schemas.microsoft.com/office/2007/relationships/hdphoto" Target="../media/hdphoto5.wdp"/><Relationship Id="rId15" Type="http://schemas.microsoft.com/office/2007/relationships/hdphoto" Target="../media/hdphoto3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7.wdp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jpeg"/><Relationship Id="rId7" Type="http://schemas.microsoft.com/office/2007/relationships/hdphoto" Target="../media/hdphoto1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0.wdp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34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/>
              <a:t>實機展示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6B26B92-ED87-8F47-9E5B-186321779E21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6B369494-BDC1-E248-AED2-73C45742C4A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BFA2B32-6F14-7B40-9F0F-290F361D10AE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E3B3915-7522-F24E-B5E7-8EC9B99C5DF4}"/>
              </a:ext>
            </a:extLst>
          </p:cNvPr>
          <p:cNvGrpSpPr/>
          <p:nvPr/>
        </p:nvGrpSpPr>
        <p:grpSpPr>
          <a:xfrm>
            <a:off x="3363592" y="-51792"/>
            <a:ext cx="800219" cy="895350"/>
            <a:chOff x="1301269" y="-47745"/>
            <a:chExt cx="800219" cy="89535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AB7539B-3D19-094B-BEFC-45381768ED1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E7B4F49-009F-B14E-9FDE-4EB5282B2FAF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2EFCC0D-F426-954D-B8F8-F045CEA4C4DF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E262A23-F80D-8A4E-ABE9-A031444A08F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56130B0-8703-1B4E-8CC5-1CDFE9D63098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F38DA57-9BD2-1140-8D62-87B2153181CF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FE33C3C4-5B83-EC46-B9C8-A47A33E3FC5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265CB2B-0488-2144-AD83-F5046E5CE28A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21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/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E49E543-C63B-F949-BD38-6F466B413AD1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2B004A7E-88DD-964F-9A14-11CAAB6369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4D11B09-3013-3044-99E1-94100AF95E49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03E1393-4376-9949-9197-509FBB3ACC6E}"/>
              </a:ext>
            </a:extLst>
          </p:cNvPr>
          <p:cNvGrpSpPr/>
          <p:nvPr/>
        </p:nvGrpSpPr>
        <p:grpSpPr>
          <a:xfrm>
            <a:off x="3363592" y="-51792"/>
            <a:ext cx="800219" cy="895350"/>
            <a:chOff x="1301269" y="-47745"/>
            <a:chExt cx="800219" cy="89535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0CC504B7-9D98-184D-A1B6-F6042EE9268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72A6B22-A917-644C-B172-5F108F381E8D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E5994F7-905B-B942-9EC7-09B69EBAD7C2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E7AA62D-938F-594F-AD04-0F92BE3F16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603BAB8-9D4F-9B48-9317-3C22DC17EEEA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E153BEF-3FF0-8C46-AADD-C2DCDE534924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4F50656E-B79A-EB4C-8A92-E0031D0DFC4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A12F461-0CD6-C544-B6FC-07E16CFCA35E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253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目錄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258271" y="-956642"/>
            <a:ext cx="800219" cy="895350"/>
            <a:chOff x="258271" y="-47745"/>
            <a:chExt cx="800219" cy="895350"/>
          </a:xfrm>
        </p:grpSpPr>
        <p:pic>
          <p:nvPicPr>
            <p:cNvPr id="5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字方塊 5"/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301269" y="-956642"/>
            <a:ext cx="800219" cy="895350"/>
            <a:chOff x="1301269" y="-47745"/>
            <a:chExt cx="800219" cy="895350"/>
          </a:xfrm>
        </p:grpSpPr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字方塊 8"/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2359151" y="-956642"/>
            <a:ext cx="800219" cy="895350"/>
            <a:chOff x="2359151" y="-47745"/>
            <a:chExt cx="800219" cy="895350"/>
          </a:xfrm>
        </p:grpSpPr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文字方塊 11"/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3370344" y="-956642"/>
            <a:ext cx="800219" cy="895350"/>
            <a:chOff x="3370344" y="-47745"/>
            <a:chExt cx="800219" cy="895350"/>
          </a:xfrm>
        </p:grpSpPr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文字方塊 14"/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graphicFrame>
        <p:nvGraphicFramePr>
          <p:cNvPr id="17" name="資料庫圖表 16"/>
          <p:cNvGraphicFramePr/>
          <p:nvPr>
            <p:extLst>
              <p:ext uri="{D42A27DB-BD31-4B8C-83A1-F6EECF244321}">
                <p14:modId xmlns:p14="http://schemas.microsoft.com/office/powerpoint/2010/main" val="339599361"/>
              </p:ext>
            </p:extLst>
          </p:nvPr>
        </p:nvGraphicFramePr>
        <p:xfrm>
          <a:off x="539552" y="843558"/>
          <a:ext cx="3024336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3765743053"/>
              </p:ext>
            </p:extLst>
          </p:nvPr>
        </p:nvGraphicFramePr>
        <p:xfrm>
          <a:off x="3832521" y="1707654"/>
          <a:ext cx="3024336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54982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3264" y="1196949"/>
            <a:ext cx="6275040" cy="3679057"/>
          </a:xfrm>
        </p:spPr>
        <p:txBody>
          <a:bodyPr numCol="2" spcCol="108000"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開發動機</a:t>
            </a:r>
            <a:endParaRPr lang="en-US" altLang="zh-TW" b="1" dirty="0"/>
          </a:p>
          <a:p>
            <a:pPr marL="288000" indent="0">
              <a:buNone/>
            </a:pPr>
            <a:r>
              <a:rPr lang="zh-TW" altLang="en-US" b="1" dirty="0"/>
              <a:t>系統特色</a:t>
            </a:r>
            <a:endParaRPr lang="en-US" altLang="zh-TW" b="1" dirty="0"/>
          </a:p>
          <a:p>
            <a:pPr marL="576000" indent="0">
              <a:buNone/>
            </a:pPr>
            <a:r>
              <a:rPr lang="zh-TW" altLang="en-US" b="1" dirty="0"/>
              <a:t>系統架構</a:t>
            </a:r>
            <a:endParaRPr lang="en-US" altLang="zh-TW" b="1" dirty="0"/>
          </a:p>
          <a:p>
            <a:pPr marL="864000" indent="0">
              <a:buNone/>
            </a:pPr>
            <a:r>
              <a:rPr lang="zh-TW" altLang="en-US" b="1" dirty="0"/>
              <a:t>使用環境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SWOT</a:t>
            </a:r>
            <a:r>
              <a:rPr lang="zh-TW" altLang="en-US" b="1" dirty="0"/>
              <a:t>分析</a:t>
            </a:r>
            <a:endParaRPr lang="en-US" altLang="zh-TW" b="1" dirty="0"/>
          </a:p>
          <a:p>
            <a:pPr marL="288000" indent="0">
              <a:buNone/>
            </a:pPr>
            <a:r>
              <a:rPr lang="zh-TW" altLang="en-US" b="1" dirty="0"/>
              <a:t>系統比較</a:t>
            </a:r>
            <a:endParaRPr lang="en-US" altLang="zh-TW" b="1" dirty="0"/>
          </a:p>
          <a:p>
            <a:pPr marL="576000" indent="0">
              <a:buNone/>
            </a:pPr>
            <a:r>
              <a:rPr lang="zh-TW" altLang="en-US" b="1" dirty="0"/>
              <a:t>實機展示</a:t>
            </a:r>
            <a:endParaRPr lang="en-US" altLang="zh-TW" b="1" dirty="0"/>
          </a:p>
          <a:p>
            <a:pPr marL="864000" indent="0">
              <a:buNone/>
            </a:pPr>
            <a:r>
              <a:rPr lang="zh-TW" altLang="en-US" b="1" dirty="0"/>
              <a:t>未來展望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1378" y="123478"/>
            <a:ext cx="6950629" cy="72008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目錄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5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字方塊 5"/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字方塊 8"/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251520" y="-51792"/>
            <a:ext cx="800219" cy="895350"/>
            <a:chOff x="2359151" y="-47745"/>
            <a:chExt cx="800219" cy="895350"/>
          </a:xfrm>
        </p:grpSpPr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文字方塊 11"/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文字方塊 14"/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pic>
        <p:nvPicPr>
          <p:cNvPr id="119" name="圖片 118">
            <a:extLst>
              <a:ext uri="{FF2B5EF4-FFF2-40B4-BE49-F238E27FC236}">
                <a16:creationId xmlns:a16="http://schemas.microsoft.com/office/drawing/2014/main" id="{D940F28E-D9CA-1949-A3B5-10D3895527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9235">
            <a:off x="829451" y="915566"/>
            <a:ext cx="2184400" cy="3177547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2CA283D4-091B-7D47-AD9B-FE8379BEC1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9235">
            <a:off x="3988484" y="1242797"/>
            <a:ext cx="2184400" cy="37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/>
              <a:t>開發動機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484B143-C415-7D4F-BA4C-9B2C7C6E0D5B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9DB1E990-32E3-6240-B9A2-4123ACBD4D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9430E6F-F111-D14C-8405-614F1874D942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3EDCA6E-2BE7-F948-9D4A-ABCEB35182EF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3D84FE64-D9DE-3941-976E-F22DCED9DA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0D4EF69-136D-DC45-B1DD-68CC94832CB8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E908ADD-B2BD-6844-BF84-AD8459F69F57}"/>
              </a:ext>
            </a:extLst>
          </p:cNvPr>
          <p:cNvGrpSpPr/>
          <p:nvPr/>
        </p:nvGrpSpPr>
        <p:grpSpPr>
          <a:xfrm>
            <a:off x="251520" y="-51792"/>
            <a:ext cx="800219" cy="895350"/>
            <a:chOff x="2359151" y="-47745"/>
            <a:chExt cx="800219" cy="89535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C1A6BCCB-6386-ED4C-ABBA-A9670B3AB68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7BB7FEB-E64F-124E-9834-3DBE07FD68F0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E2FD684-D2A2-0740-97B9-2A8026DBD9A0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714617EE-9ABC-3A44-88A5-DCD163FE640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DA15A8E-D998-5A45-A821-3C0EA5ECDCD2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98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D47E336F-1C06-EC44-9E6A-22EC3C7EF84E}"/>
              </a:ext>
            </a:extLst>
          </p:cNvPr>
          <p:cNvGrpSpPr/>
          <p:nvPr/>
        </p:nvGrpSpPr>
        <p:grpSpPr>
          <a:xfrm>
            <a:off x="-541397" y="1275606"/>
            <a:ext cx="8784000" cy="9688683"/>
            <a:chOff x="-541397" y="1275606"/>
            <a:chExt cx="8784000" cy="9688683"/>
          </a:xfrm>
        </p:grpSpPr>
        <p:sp>
          <p:nvSpPr>
            <p:cNvPr id="52" name="弧線 51">
              <a:extLst>
                <a:ext uri="{FF2B5EF4-FFF2-40B4-BE49-F238E27FC236}">
                  <a16:creationId xmlns:a16="http://schemas.microsoft.com/office/drawing/2014/main" id="{4CC55AC2-3FE4-CE46-8165-1E295E7FEE32}"/>
                </a:ext>
              </a:extLst>
            </p:cNvPr>
            <p:cNvSpPr>
              <a:spLocks noChangeAspect="1"/>
            </p:cNvSpPr>
            <p:nvPr/>
          </p:nvSpPr>
          <p:spPr>
            <a:xfrm rot="18943189">
              <a:off x="-541397" y="2180289"/>
              <a:ext cx="8784000" cy="8784000"/>
            </a:xfrm>
            <a:prstGeom prst="arc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28" name="Picture 4" descr="C:\Users\Zoey\Desktop\107專題\Medicine-you-know\Artist\左圖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73" y="2342811"/>
              <a:ext cx="1558095" cy="15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Zoey\Desktop\107專題\Medicine-you-know\Artist\右上圖示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734" y="1275606"/>
              <a:ext cx="1561103" cy="15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Zoey\Desktop\107專題\Medicine-you-know\Artist\右下圖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603" y="1275606"/>
              <a:ext cx="1561103" cy="15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橢圓 4"/>
            <p:cNvSpPr/>
            <p:nvPr/>
          </p:nvSpPr>
          <p:spPr>
            <a:xfrm>
              <a:off x="5436096" y="2355726"/>
              <a:ext cx="1576800" cy="1576800"/>
            </a:xfrm>
            <a:prstGeom prst="ellipse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0" name="Picture 2" descr="C:\Users\Zoey\Desktop\107專題\美工用圖\大頭貼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472" y="2342811"/>
              <a:ext cx="1576800" cy="1576800"/>
            </a:xfrm>
            <a:prstGeom prst="rect">
              <a:avLst/>
            </a:prstGeom>
            <a:noFill/>
            <a:effectLst>
              <a:softEdge rad="0"/>
            </a:effectLst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/>
              <a:t>系統特色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4809945-B314-E145-8841-CA775A1B7BBB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FDABACA8-17B0-1048-9EB2-68BECB4899A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FDBADA7-7418-964A-877A-64339E4523A8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F890A206-20BC-8C4D-B296-8D86AC1F82DF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A91B5C99-A11F-B046-AFA2-0CF45249082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72CA9BC-BBE9-4141-80E2-BBE376C1C44B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31ADDD9-1D64-7C48-BE88-D22ABCD9B0AC}"/>
              </a:ext>
            </a:extLst>
          </p:cNvPr>
          <p:cNvGrpSpPr/>
          <p:nvPr/>
        </p:nvGrpSpPr>
        <p:grpSpPr>
          <a:xfrm>
            <a:off x="251520" y="-51792"/>
            <a:ext cx="800219" cy="895350"/>
            <a:chOff x="2359151" y="-47745"/>
            <a:chExt cx="800219" cy="895350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D94D5FB1-83AA-9D4F-8DDE-6284997B9C5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77D84C33-1E80-A747-88E9-5D4BEE75BBA2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D0767A9-92D1-9B46-A577-CBF33EEB134C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A0752B9A-2F31-5247-B32D-DE81459FFD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DBCB67A-1787-2349-9AD9-9450E58C32A0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A8BCCE4-2362-4149-9FC8-2929C4E2EDEF}"/>
              </a:ext>
            </a:extLst>
          </p:cNvPr>
          <p:cNvGrpSpPr>
            <a:grpSpLocks noChangeAspect="1"/>
          </p:cNvGrpSpPr>
          <p:nvPr/>
        </p:nvGrpSpPr>
        <p:grpSpPr>
          <a:xfrm>
            <a:off x="539752" y="2211910"/>
            <a:ext cx="1800000" cy="1800000"/>
            <a:chOff x="633242" y="2308830"/>
            <a:chExt cx="1576800" cy="1576800"/>
          </a:xfrm>
        </p:grpSpPr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25B2FAF6-8162-FB4B-90CA-115BE2E7A485}"/>
                </a:ext>
              </a:extLst>
            </p:cNvPr>
            <p:cNvSpPr/>
            <p:nvPr/>
          </p:nvSpPr>
          <p:spPr>
            <a:xfrm>
              <a:off x="633242" y="2308830"/>
              <a:ext cx="1576800" cy="15768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Picture 4" descr="C:\Users\Zoey\Desktop\107專題\Medicine-you-know\Artist\左圖示.png">
              <a:extLst>
                <a:ext uri="{FF2B5EF4-FFF2-40B4-BE49-F238E27FC236}">
                  <a16:creationId xmlns:a16="http://schemas.microsoft.com/office/drawing/2014/main" id="{BE1BA265-9622-9243-895A-87D1500E34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595" y="2308830"/>
              <a:ext cx="1558095" cy="15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1A6FB80C-15E5-BA47-A8D1-0D3EABE80823}"/>
              </a:ext>
            </a:extLst>
          </p:cNvPr>
          <p:cNvGrpSpPr/>
          <p:nvPr/>
        </p:nvGrpSpPr>
        <p:grpSpPr>
          <a:xfrm>
            <a:off x="2051920" y="1177523"/>
            <a:ext cx="1800000" cy="1800000"/>
            <a:chOff x="2076329" y="1270585"/>
            <a:chExt cx="1800000" cy="1800000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11C26034-4236-6A4D-9669-4619C1394C84}"/>
                </a:ext>
              </a:extLst>
            </p:cNvPr>
            <p:cNvSpPr/>
            <p:nvPr/>
          </p:nvSpPr>
          <p:spPr>
            <a:xfrm>
              <a:off x="2076329" y="1270585"/>
              <a:ext cx="1800000" cy="180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9" name="Picture 2" descr="C:\Users\Zoey\Desktop\107專題\Medicine-you-know\Artist\右上圖示.png">
              <a:extLst>
                <a:ext uri="{FF2B5EF4-FFF2-40B4-BE49-F238E27FC236}">
                  <a16:creationId xmlns:a16="http://schemas.microsoft.com/office/drawing/2014/main" id="{B59FC32C-8F3D-7149-9E23-48034CF35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37" y="1270585"/>
              <a:ext cx="178078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F3D480DE-508E-744D-93D1-5B7612B4F756}"/>
              </a:ext>
            </a:extLst>
          </p:cNvPr>
          <p:cNvGrpSpPr/>
          <p:nvPr/>
        </p:nvGrpSpPr>
        <p:grpSpPr>
          <a:xfrm>
            <a:off x="3707904" y="1131590"/>
            <a:ext cx="1901937" cy="1845933"/>
            <a:chOff x="3779912" y="1275606"/>
            <a:chExt cx="1901937" cy="1845933"/>
          </a:xfrm>
        </p:grpSpPr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E6F0CD7F-8BEF-714C-AAF5-F9F7B1C260CE}"/>
                </a:ext>
              </a:extLst>
            </p:cNvPr>
            <p:cNvSpPr/>
            <p:nvPr/>
          </p:nvSpPr>
          <p:spPr>
            <a:xfrm>
              <a:off x="3881849" y="1321539"/>
              <a:ext cx="1800000" cy="180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0" name="Picture 3" descr="C:\Users\Zoey\Desktop\107專題\Medicine-you-know\Artist\右下圖示.png">
              <a:extLst>
                <a:ext uri="{FF2B5EF4-FFF2-40B4-BE49-F238E27FC236}">
                  <a16:creationId xmlns:a16="http://schemas.microsoft.com/office/drawing/2014/main" id="{16E3680E-A0C7-6343-8B18-E23F2B4CD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1275606"/>
              <a:ext cx="178078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99A4236-9948-B94F-8101-CF77F53C07E7}"/>
              </a:ext>
            </a:extLst>
          </p:cNvPr>
          <p:cNvGrpSpPr/>
          <p:nvPr/>
        </p:nvGrpSpPr>
        <p:grpSpPr>
          <a:xfrm>
            <a:off x="5364288" y="2211910"/>
            <a:ext cx="1800000" cy="1800000"/>
            <a:chOff x="5452935" y="2317556"/>
            <a:chExt cx="1800000" cy="1800000"/>
          </a:xfrm>
        </p:grpSpPr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DC01AC70-3485-3D4C-A001-3DC122B20D83}"/>
                </a:ext>
              </a:extLst>
            </p:cNvPr>
            <p:cNvSpPr/>
            <p:nvPr/>
          </p:nvSpPr>
          <p:spPr>
            <a:xfrm>
              <a:off x="5452935" y="2317556"/>
              <a:ext cx="1800000" cy="180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1" name="Picture 2" descr="C:\Users\Zoey\Desktop\107專題\美工用圖\大頭貼.png">
              <a:extLst>
                <a:ext uri="{FF2B5EF4-FFF2-40B4-BE49-F238E27FC236}">
                  <a16:creationId xmlns:a16="http://schemas.microsoft.com/office/drawing/2014/main" id="{CB7D1210-B909-E94E-A0FA-EA29C2738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6935" y="2371556"/>
              <a:ext cx="1692000" cy="1692000"/>
            </a:xfrm>
            <a:prstGeom prst="rect">
              <a:avLst/>
            </a:prstGeom>
            <a:noFill/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6993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橢圓 26"/>
          <p:cNvSpPr/>
          <p:nvPr/>
        </p:nvSpPr>
        <p:spPr>
          <a:xfrm>
            <a:off x="0" y="411510"/>
            <a:ext cx="9144000" cy="4896544"/>
          </a:xfrm>
          <a:prstGeom prst="ellipse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Zoey\Desktop\unna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06" y="877964"/>
            <a:ext cx="886323" cy="8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Zoey\AppData\Local\Microsoft\Windows\INetCache\IE\C8GVJXHC\cloud-159946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46" y="1950208"/>
            <a:ext cx="1258470" cy="75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4466895" y="3546874"/>
            <a:ext cx="2337353" cy="1545156"/>
            <a:chOff x="4034903" y="3003798"/>
            <a:chExt cx="2597059" cy="1655525"/>
          </a:xfrm>
        </p:grpSpPr>
        <p:pic>
          <p:nvPicPr>
            <p:cNvPr id="2052" name="Picture 4" descr="C:\Users\Zoey\AppData\Local\Microsoft\Windows\INetCache\IE\8Z077AQ3\computer-3036166_960_720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4531" l="1667" r="99063">
                          <a14:foregroundMark x1="69375" y1="44375" x2="69375" y2="44375"/>
                          <a14:foregroundMark x1="63021" y1="61563" x2="60104" y2="32969"/>
                          <a14:foregroundMark x1="78333" y1="21563" x2="65625" y2="38750"/>
                          <a14:foregroundMark x1="66042" y1="40625" x2="81667" y2="66719"/>
                          <a14:foregroundMark x1="95625" y1="16563" x2="89688" y2="73594"/>
                          <a14:foregroundMark x1="90104" y1="73594" x2="38958" y2="71719"/>
                          <a14:foregroundMark x1="39375" y1="71719" x2="47813" y2="22813"/>
                          <a14:foregroundMark x1="47813" y1="24063" x2="94792" y2="15313"/>
                          <a14:foregroundMark x1="90104" y1="18438" x2="80833" y2="53906"/>
                          <a14:foregroundMark x1="74063" y1="36875" x2="83854" y2="48281"/>
                          <a14:foregroundMark x1="86771" y1="55313" x2="58854" y2="62813"/>
                          <a14:foregroundMark x1="43125" y1="57188" x2="70729" y2="60313"/>
                          <a14:foregroundMark x1="46563" y1="67344" x2="60938" y2="2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903" y="3003798"/>
              <a:ext cx="2483288" cy="165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50" b="87500" l="538" r="97312">
                          <a14:foregroundMark x1="5376" y1="45833" x2="5376" y2="45833"/>
                          <a14:foregroundMark x1="12903" y1="41667" x2="12903" y2="41667"/>
                          <a14:foregroundMark x1="26344" y1="50000" x2="26344" y2="50000"/>
                          <a14:foregroundMark x1="39785" y1="52083" x2="39785" y2="52083"/>
                          <a14:foregroundMark x1="50000" y1="54167" x2="50000" y2="54167"/>
                          <a14:foregroundMark x1="54301" y1="56250" x2="54301" y2="56250"/>
                          <a14:foregroundMark x1="58065" y1="54167" x2="58065" y2="54167"/>
                          <a14:foregroundMark x1="65591" y1="54167" x2="65591" y2="54167"/>
                          <a14:foregroundMark x1="68817" y1="54167" x2="68817" y2="54167"/>
                          <a14:foregroundMark x1="75269" y1="62500" x2="75269" y2="62500"/>
                          <a14:foregroundMark x1="81720" y1="60417" x2="81720" y2="60417"/>
                          <a14:foregroundMark x1="88710" y1="50000" x2="88710" y2="50000"/>
                          <a14:foregroundMark x1="93011" y1="50000" x2="93011" y2="50000"/>
                          <a14:foregroundMark x1="92473" y1="66667" x2="92473" y2="6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58780">
              <a:off x="4949445" y="3326727"/>
              <a:ext cx="1682517" cy="434197"/>
            </a:xfrm>
            <a:prstGeom prst="rect">
              <a:avLst/>
            </a:prstGeom>
            <a:noFill/>
            <a:ln>
              <a:noFill/>
            </a:ln>
            <a:scene3d>
              <a:camera prst="perspectiveContrastingRigh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 descr="C:\Users\Zoey\Desktop\107專題\美工用圖\大頭貼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86" b="99023" l="3516" r="92285">
                          <a14:foregroundMark x1="26172" y1="13965" x2="26172" y2="139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93">
              <a:off x="5316990" y="3618201"/>
              <a:ext cx="557749" cy="557749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perspectiveHeroicExtremeLeftFacing"/>
              <a:lightRig rig="contrasting" dir="t">
                <a:rot lat="0" lon="0" rev="3000000"/>
              </a:lightRig>
            </a:scene3d>
            <a:sp3d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群組 5"/>
          <p:cNvGrpSpPr/>
          <p:nvPr/>
        </p:nvGrpSpPr>
        <p:grpSpPr>
          <a:xfrm>
            <a:off x="971600" y="2787418"/>
            <a:ext cx="991021" cy="1872564"/>
            <a:chOff x="1166613" y="2761853"/>
            <a:chExt cx="836101" cy="1672201"/>
          </a:xfrm>
        </p:grpSpPr>
        <p:pic>
          <p:nvPicPr>
            <p:cNvPr id="2056" name="Picture 8" descr="C:\Users\Zoey\Desktop\smartphone-2354577_960_720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613" y="2761853"/>
              <a:ext cx="836101" cy="167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/>
            <p:cNvPicPr>
              <a:picLocks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68"/>
            <a:stretch/>
          </p:blipFill>
          <p:spPr bwMode="auto">
            <a:xfrm>
              <a:off x="1222870" y="2933647"/>
              <a:ext cx="724383" cy="131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7" name="Picture 9" descr="C:\Users\Zoey\Desktop\database-glyph-black-icon-png_2918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844" b="94844" l="8594" r="93438">
                        <a14:foregroundMark x1="59688" y1="39688" x2="59688" y2="39688"/>
                        <a14:foregroundMark x1="63125" y1="54844" x2="63125" y2="54844"/>
                        <a14:foregroundMark x1="61406" y1="66406" x2="61406" y2="66406"/>
                        <a14:foregroundMark x1="51563" y1="79844" x2="51563" y2="7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31" y="1088560"/>
            <a:ext cx="1302517" cy="130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01E5E36-53C9-8D46-856F-E9BE0AA45412}"/>
              </a:ext>
            </a:extLst>
          </p:cNvPr>
          <p:cNvGrpSpPr/>
          <p:nvPr/>
        </p:nvGrpSpPr>
        <p:grpSpPr>
          <a:xfrm>
            <a:off x="611560" y="1275607"/>
            <a:ext cx="2038725" cy="1448840"/>
            <a:chOff x="611560" y="1275607"/>
            <a:chExt cx="2038725" cy="1448840"/>
          </a:xfrm>
        </p:grpSpPr>
        <p:cxnSp>
          <p:nvCxnSpPr>
            <p:cNvPr id="12" name="弧形接點 11"/>
            <p:cNvCxnSpPr/>
            <p:nvPr/>
          </p:nvCxnSpPr>
          <p:spPr>
            <a:xfrm rot="5400000" flipH="1" flipV="1">
              <a:off x="1356981" y="1431143"/>
              <a:ext cx="1448840" cy="1137768"/>
            </a:xfrm>
            <a:prstGeom prst="curvedConnector2">
              <a:avLst/>
            </a:prstGeom>
            <a:ln w="41275"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" name="文字方塊 3"/>
            <p:cNvSpPr txBox="1"/>
            <p:nvPr/>
          </p:nvSpPr>
          <p:spPr>
            <a:xfrm>
              <a:off x="611560" y="1508120"/>
              <a:ext cx="1533883" cy="77559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查詢藥物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提醒用藥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查詢附近院所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BF9067F-9DD8-6849-AA38-99A4EB96D9A4}"/>
              </a:ext>
            </a:extLst>
          </p:cNvPr>
          <p:cNvGrpSpPr/>
          <p:nvPr/>
        </p:nvGrpSpPr>
        <p:grpSpPr>
          <a:xfrm>
            <a:off x="1907704" y="1824152"/>
            <a:ext cx="1533883" cy="2259766"/>
            <a:chOff x="1907704" y="1824152"/>
            <a:chExt cx="1533883" cy="2259766"/>
          </a:xfrm>
        </p:grpSpPr>
        <p:cxnSp>
          <p:nvCxnSpPr>
            <p:cNvPr id="53" name="弧形接點 52"/>
            <p:cNvCxnSpPr>
              <a:cxnSpLocks/>
            </p:cNvCxnSpPr>
            <p:nvPr/>
          </p:nvCxnSpPr>
          <p:spPr>
            <a:xfrm rot="16200000" flipH="1" flipV="1">
              <a:off x="1882701" y="1993164"/>
              <a:ext cx="1251376" cy="913351"/>
            </a:xfrm>
            <a:prstGeom prst="curvedConnector2">
              <a:avLst/>
            </a:prstGeom>
            <a:ln w="41275"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1907704" y="3078514"/>
              <a:ext cx="1533883" cy="100540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藥物資訊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提醒用藥訊息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院所資訊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marL="285750" indent="-285750">
                <a:buFont typeface="華康流隸體" panose="03000709000000000000" pitchFamily="65" charset="-120"/>
                <a:buChar char="․"/>
              </a:pPr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藥物小知識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15028EE-1B16-934F-8CC1-59344DD2D4E1}"/>
              </a:ext>
            </a:extLst>
          </p:cNvPr>
          <p:cNvGrpSpPr/>
          <p:nvPr/>
        </p:nvGrpSpPr>
        <p:grpSpPr>
          <a:xfrm>
            <a:off x="3347865" y="1779662"/>
            <a:ext cx="1680704" cy="2751779"/>
            <a:chOff x="3347865" y="1779662"/>
            <a:chExt cx="1680704" cy="2751779"/>
          </a:xfrm>
        </p:grpSpPr>
        <p:cxnSp>
          <p:nvCxnSpPr>
            <p:cNvPr id="50" name="弧形接點 49"/>
            <p:cNvCxnSpPr>
              <a:cxnSpLocks/>
            </p:cNvCxnSpPr>
            <p:nvPr/>
          </p:nvCxnSpPr>
          <p:spPr>
            <a:xfrm rot="10800000">
              <a:off x="3347865" y="1779662"/>
              <a:ext cx="1557376" cy="2751779"/>
            </a:xfrm>
            <a:prstGeom prst="curvedConnector2">
              <a:avLst/>
            </a:prstGeom>
            <a:ln w="41275"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3939041" y="3898135"/>
              <a:ext cx="1089528" cy="54578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發布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藥物小知識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8628C1E-8739-BA45-AF24-60327B556D21}"/>
              </a:ext>
            </a:extLst>
          </p:cNvPr>
          <p:cNvGrpSpPr/>
          <p:nvPr/>
        </p:nvGrpSpPr>
        <p:grpSpPr>
          <a:xfrm>
            <a:off x="3729854" y="702250"/>
            <a:ext cx="1770169" cy="1345769"/>
            <a:chOff x="3729854" y="702250"/>
            <a:chExt cx="1770169" cy="1345769"/>
          </a:xfrm>
        </p:grpSpPr>
        <p:cxnSp>
          <p:nvCxnSpPr>
            <p:cNvPr id="46" name="弧形接點 45"/>
            <p:cNvCxnSpPr>
              <a:cxnSpLocks/>
            </p:cNvCxnSpPr>
            <p:nvPr/>
          </p:nvCxnSpPr>
          <p:spPr>
            <a:xfrm rot="10740000" flipH="1" flipV="1">
              <a:off x="3761962" y="1106946"/>
              <a:ext cx="1738061" cy="941073"/>
            </a:xfrm>
            <a:prstGeom prst="curvedConnector2">
              <a:avLst/>
            </a:prstGeom>
            <a:ln w="41275"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3729854" y="702250"/>
              <a:ext cx="1274194" cy="100540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藥物關鍵字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用藥時間資訊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en-US" altLang="zh-TW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GPS</a:t>
              </a:r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定位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使用者資訊</a:t>
              </a:r>
            </a:p>
          </p:txBody>
        </p:sp>
      </p:grp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701378" y="123478"/>
            <a:ext cx="6950629" cy="720080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系統架構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8485637-8FA0-9443-8752-1FD9B4C44E2F}"/>
              </a:ext>
            </a:extLst>
          </p:cNvPr>
          <p:cNvGrpSpPr/>
          <p:nvPr/>
        </p:nvGrpSpPr>
        <p:grpSpPr>
          <a:xfrm>
            <a:off x="5993459" y="1203598"/>
            <a:ext cx="1458861" cy="1260930"/>
            <a:chOff x="5993459" y="1203598"/>
            <a:chExt cx="1458861" cy="1260930"/>
          </a:xfrm>
        </p:grpSpPr>
        <p:cxnSp>
          <p:nvCxnSpPr>
            <p:cNvPr id="52" name="弧形接點 51"/>
            <p:cNvCxnSpPr>
              <a:cxnSpLocks noChangeAspect="1"/>
            </p:cNvCxnSpPr>
            <p:nvPr/>
          </p:nvCxnSpPr>
          <p:spPr>
            <a:xfrm rot="7500000" flipH="1" flipV="1">
              <a:off x="6314630" y="1530103"/>
              <a:ext cx="1177750" cy="691100"/>
            </a:xfrm>
            <a:prstGeom prst="curvedConnector2">
              <a:avLst/>
            </a:prstGeom>
            <a:ln w="41275"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5993459" y="1203598"/>
              <a:ext cx="1458861" cy="54578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使用者資訊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使用者藥物記錄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F3FC033-2C63-4244-8AE5-AED3BC0F06E8}"/>
              </a:ext>
            </a:extLst>
          </p:cNvPr>
          <p:cNvGrpSpPr/>
          <p:nvPr/>
        </p:nvGrpSpPr>
        <p:grpSpPr>
          <a:xfrm>
            <a:off x="6794840" y="1910191"/>
            <a:ext cx="1089528" cy="1075072"/>
            <a:chOff x="6794840" y="1910191"/>
            <a:chExt cx="1089528" cy="1075072"/>
          </a:xfrm>
        </p:grpSpPr>
        <p:cxnSp>
          <p:nvCxnSpPr>
            <p:cNvPr id="51" name="弧形接點 50"/>
            <p:cNvCxnSpPr>
              <a:cxnSpLocks noChangeAspect="1"/>
            </p:cNvCxnSpPr>
            <p:nvPr/>
          </p:nvCxnSpPr>
          <p:spPr>
            <a:xfrm rot="18720000" flipH="1" flipV="1">
              <a:off x="6652715" y="2094596"/>
              <a:ext cx="1075072" cy="706261"/>
            </a:xfrm>
            <a:prstGeom prst="curvedConnector2">
              <a:avLst/>
            </a:prstGeom>
            <a:ln w="41275"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6794840" y="2355726"/>
              <a:ext cx="1089528" cy="31598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使用者資訊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88A23D3-1CBA-4A4C-B280-2510BCBB3D20}"/>
              </a:ext>
            </a:extLst>
          </p:cNvPr>
          <p:cNvGrpSpPr/>
          <p:nvPr/>
        </p:nvGrpSpPr>
        <p:grpSpPr>
          <a:xfrm>
            <a:off x="6523036" y="2377617"/>
            <a:ext cx="1793380" cy="1995618"/>
            <a:chOff x="6523036" y="2377617"/>
            <a:chExt cx="1793380" cy="1995618"/>
          </a:xfrm>
        </p:grpSpPr>
        <p:cxnSp>
          <p:nvCxnSpPr>
            <p:cNvPr id="29" name="弧形接點 28"/>
            <p:cNvCxnSpPr>
              <a:cxnSpLocks/>
            </p:cNvCxnSpPr>
            <p:nvPr/>
          </p:nvCxnSpPr>
          <p:spPr>
            <a:xfrm rot="15900000" flipH="1" flipV="1">
              <a:off x="6380230" y="2520423"/>
              <a:ext cx="1995618" cy="1710005"/>
            </a:xfrm>
            <a:prstGeom prst="curvedConnector2">
              <a:avLst/>
            </a:prstGeom>
            <a:ln w="41275"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7411553" y="3075806"/>
              <a:ext cx="904863" cy="54578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使用者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藥物記錄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8EE90-22C7-664A-B92F-045D7B9E8C1E}"/>
              </a:ext>
            </a:extLst>
          </p:cNvPr>
          <p:cNvGrpSpPr/>
          <p:nvPr/>
        </p:nvGrpSpPr>
        <p:grpSpPr>
          <a:xfrm>
            <a:off x="3556912" y="1739814"/>
            <a:ext cx="1663160" cy="1263984"/>
            <a:chOff x="3556912" y="1739814"/>
            <a:chExt cx="1663160" cy="1263984"/>
          </a:xfrm>
        </p:grpSpPr>
        <p:cxnSp>
          <p:nvCxnSpPr>
            <p:cNvPr id="54" name="弧形接點 53"/>
            <p:cNvCxnSpPr>
              <a:cxnSpLocks/>
            </p:cNvCxnSpPr>
            <p:nvPr/>
          </p:nvCxnSpPr>
          <p:spPr>
            <a:xfrm flipH="1" flipV="1">
              <a:off x="3556912" y="1739814"/>
              <a:ext cx="1663160" cy="813596"/>
            </a:xfrm>
            <a:prstGeom prst="curvedConnector2">
              <a:avLst/>
            </a:prstGeom>
            <a:ln w="41275"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171193" y="2228200"/>
              <a:ext cx="904863" cy="77559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藥物資料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提醒記錄</a:t>
              </a:r>
              <a:endParaRPr lang="en-US" altLang="zh-TW" sz="1600" dirty="0">
                <a:solidFill>
                  <a:schemeClr val="accent6">
                    <a:lumMod val="50000"/>
                  </a:schemeClr>
                </a:solidFill>
                <a:latin typeface="華康流隸體" panose="03000709000000000000" pitchFamily="65" charset="-120"/>
                <a:ea typeface="華康流隸體" panose="03000709000000000000" pitchFamily="65" charset="-120"/>
              </a:endParaRPr>
            </a:p>
            <a:p>
              <a:r>
                <a:rPr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華康流隸體" panose="03000709000000000000" pitchFamily="65" charset="-120"/>
                  <a:ea typeface="華康流隸體" panose="03000709000000000000" pitchFamily="65" charset="-120"/>
                </a:rPr>
                <a:t>院所資料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F30B48FE-9182-A74A-8D30-CDB2E64DF582}"/>
              </a:ext>
            </a:extLst>
          </p:cNvPr>
          <p:cNvGrpSpPr/>
          <p:nvPr/>
        </p:nvGrpSpPr>
        <p:grpSpPr>
          <a:xfrm>
            <a:off x="1288877" y="-51792"/>
            <a:ext cx="800219" cy="895350"/>
            <a:chOff x="258271" y="-47745"/>
            <a:chExt cx="800219" cy="895350"/>
          </a:xfrm>
        </p:grpSpPr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22E1C0C2-AAAE-0845-B7DE-D591616FFB1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F4FD897-50CB-7C47-ABB8-BFF08E90F387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E58005D7-6448-654E-B801-C45656EBD5B1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59347A08-9098-E344-8AFD-B4C6126F72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FD4E72FB-5315-2A45-9653-BDDBC60BB280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EBD65561-2607-B74F-AB67-5E6C036666C9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id="{AFD1C8AC-1217-4641-AA1E-6D033F2BCDE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0F940370-7A26-C847-BE2C-13DF051F40EF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D7695001-8508-084E-80EF-BB1BF864095F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67AF1E80-F597-1048-AAD6-37097054DDA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6B5E2E4F-7CE1-5645-B82C-5E4E70122029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04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95686"/>
            <a:ext cx="1610171" cy="1610171"/>
          </a:xfrm>
        </p:spPr>
      </p:pic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4283968" y="1131590"/>
            <a:ext cx="2520280" cy="48101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zh-TW" altLang="en-US" dirty="0"/>
              <a:t>行動裝置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/>
              <a:t>使用環境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4294967295"/>
          </p:nvPr>
        </p:nvSpPr>
        <p:spPr>
          <a:xfrm>
            <a:off x="1019404" y="1131590"/>
            <a:ext cx="2520280" cy="48101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zh-TW" altLang="en-US" dirty="0"/>
              <a:t>瀏覽器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59" b="95122" l="2273" r="97403">
                        <a14:foregroundMark x1="66883" y1="42073" x2="66883" y2="42073"/>
                        <a14:foregroundMark x1="53571" y1="71951" x2="53571" y2="71951"/>
                        <a14:foregroundMark x1="73052" y1="70122" x2="73052" y2="70122"/>
                        <a14:foregroundMark x1="72727" y1="70122" x2="72727" y2="70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995686"/>
            <a:ext cx="3380863" cy="1800200"/>
          </a:xfr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A1AA0B14-B04A-1643-B55F-11237CD20A55}"/>
              </a:ext>
            </a:extLst>
          </p:cNvPr>
          <p:cNvGrpSpPr/>
          <p:nvPr/>
        </p:nvGrpSpPr>
        <p:grpSpPr>
          <a:xfrm>
            <a:off x="1288877" y="-51792"/>
            <a:ext cx="800219" cy="895350"/>
            <a:chOff x="258271" y="-47745"/>
            <a:chExt cx="800219" cy="895350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C3EC924-94B3-2C45-A8B9-F7BB7BDC507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4DF050D-07BF-2B41-8A5C-1AF815104943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994776E-8624-4941-9B08-D79E339B3A54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9550E493-66BE-754E-8604-4D122CAF554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919A261-30E0-2C45-9FF2-1E9C22DBAAB1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4624837-5BAE-2F42-95CF-9A780DC34B31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044F0520-D865-EE45-86DD-830C18AFFEB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BA1EC3B-6232-C44C-978D-CEADBABF2EDD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1C7C54E-0BA5-A847-A10F-010646DED970}"/>
              </a:ext>
            </a:extLst>
          </p:cNvPr>
          <p:cNvGrpSpPr/>
          <p:nvPr/>
        </p:nvGrpSpPr>
        <p:grpSpPr>
          <a:xfrm>
            <a:off x="2326234" y="-947359"/>
            <a:ext cx="800219" cy="895350"/>
            <a:chOff x="3370344" y="-47745"/>
            <a:chExt cx="800219" cy="895350"/>
          </a:xfrm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074AD55D-A5C7-D442-8AE5-3A627F03D3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F6F4FD7-7B9F-BB4F-AD6F-CAABAE960A1A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3DD9BE-7868-5E47-8EA5-D494CCA2ABA1}"/>
              </a:ext>
            </a:extLst>
          </p:cNvPr>
          <p:cNvSpPr txBox="1"/>
          <p:nvPr/>
        </p:nvSpPr>
        <p:spPr>
          <a:xfrm>
            <a:off x="762000" y="124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65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SWOT</a:t>
            </a:r>
            <a:r>
              <a:rPr lang="zh-TW" altLang="en-US" b="1" dirty="0"/>
              <a:t>分析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0A467E1-0C6D-B54E-B8E1-F8C846112879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7947CDAE-1CAC-8649-BDB6-0C63EC6E71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ED90508-4D75-0A44-AC1E-415B32BCC4C4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9FC6B8E-B2E0-B149-AB4B-3CB310685C3A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2713ACB-F3EF-3244-851B-89B2BDD686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C1874D8-FC87-5B42-9A2D-889818FB5037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81FD1AD-742E-564E-985B-A08B5BDAE73C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8BD90029-F057-6B4A-8B69-0B84A55B14F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9479112-C723-964B-B0E1-9740EB5C9527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2B1481A-5A30-7744-A5F9-D1FC52ACECFB}"/>
              </a:ext>
            </a:extLst>
          </p:cNvPr>
          <p:cNvGrpSpPr/>
          <p:nvPr/>
        </p:nvGrpSpPr>
        <p:grpSpPr>
          <a:xfrm>
            <a:off x="2326234" y="-51792"/>
            <a:ext cx="800219" cy="895350"/>
            <a:chOff x="3370344" y="-47745"/>
            <a:chExt cx="800219" cy="895350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0C5C40CA-B61E-7645-8954-0148FDC6C9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8D9BDF3-EB83-184D-A73C-C8A32D347341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  <p:sp>
        <p:nvSpPr>
          <p:cNvPr id="5" name="全向箭號 4">
            <a:extLst>
              <a:ext uri="{FF2B5EF4-FFF2-40B4-BE49-F238E27FC236}">
                <a16:creationId xmlns:a16="http://schemas.microsoft.com/office/drawing/2014/main" id="{FD6A91C7-F042-5547-A800-226EA774A05D}"/>
              </a:ext>
            </a:extLst>
          </p:cNvPr>
          <p:cNvSpPr/>
          <p:nvPr/>
        </p:nvSpPr>
        <p:spPr>
          <a:xfrm>
            <a:off x="251509" y="1271558"/>
            <a:ext cx="7453357" cy="5908703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824D547-5326-A24D-94F1-E41D0F1455B0}"/>
              </a:ext>
            </a:extLst>
          </p:cNvPr>
          <p:cNvGrpSpPr/>
          <p:nvPr/>
        </p:nvGrpSpPr>
        <p:grpSpPr>
          <a:xfrm>
            <a:off x="407546" y="1442269"/>
            <a:ext cx="3372368" cy="2576835"/>
            <a:chOff x="407546" y="1442269"/>
            <a:chExt cx="3372368" cy="2576835"/>
          </a:xfrm>
        </p:grpSpPr>
        <p:sp>
          <p:nvSpPr>
            <p:cNvPr id="6" name="手繪多邊形 5">
              <a:extLst>
                <a:ext uri="{FF2B5EF4-FFF2-40B4-BE49-F238E27FC236}">
                  <a16:creationId xmlns:a16="http://schemas.microsoft.com/office/drawing/2014/main" id="{38D2D41F-A831-C74C-93CC-97A22B96827A}"/>
                </a:ext>
              </a:extLst>
            </p:cNvPr>
            <p:cNvSpPr/>
            <p:nvPr/>
          </p:nvSpPr>
          <p:spPr>
            <a:xfrm>
              <a:off x="683568" y="1655623"/>
              <a:ext cx="3096346" cy="2363481"/>
            </a:xfrm>
            <a:custGeom>
              <a:avLst/>
              <a:gdLst>
                <a:gd name="connsiteX0" fmla="*/ 0 w 2879996"/>
                <a:gd name="connsiteY0" fmla="*/ 393921 h 2363481"/>
                <a:gd name="connsiteX1" fmla="*/ 393921 w 2879996"/>
                <a:gd name="connsiteY1" fmla="*/ 0 h 2363481"/>
                <a:gd name="connsiteX2" fmla="*/ 2486075 w 2879996"/>
                <a:gd name="connsiteY2" fmla="*/ 0 h 2363481"/>
                <a:gd name="connsiteX3" fmla="*/ 2879996 w 2879996"/>
                <a:gd name="connsiteY3" fmla="*/ 393921 h 2363481"/>
                <a:gd name="connsiteX4" fmla="*/ 2879996 w 2879996"/>
                <a:gd name="connsiteY4" fmla="*/ 1969560 h 2363481"/>
                <a:gd name="connsiteX5" fmla="*/ 2486075 w 2879996"/>
                <a:gd name="connsiteY5" fmla="*/ 2363481 h 2363481"/>
                <a:gd name="connsiteX6" fmla="*/ 393921 w 2879996"/>
                <a:gd name="connsiteY6" fmla="*/ 2363481 h 2363481"/>
                <a:gd name="connsiteX7" fmla="*/ 0 w 2879996"/>
                <a:gd name="connsiteY7" fmla="*/ 1969560 h 2363481"/>
                <a:gd name="connsiteX8" fmla="*/ 0 w 2879996"/>
                <a:gd name="connsiteY8" fmla="*/ 393921 h 23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996" h="2363481">
                  <a:moveTo>
                    <a:pt x="0" y="393921"/>
                  </a:moveTo>
                  <a:cubicBezTo>
                    <a:pt x="0" y="176364"/>
                    <a:pt x="176364" y="0"/>
                    <a:pt x="393921" y="0"/>
                  </a:cubicBezTo>
                  <a:lnTo>
                    <a:pt x="2486075" y="0"/>
                  </a:lnTo>
                  <a:cubicBezTo>
                    <a:pt x="2703632" y="0"/>
                    <a:pt x="2879996" y="176364"/>
                    <a:pt x="2879996" y="393921"/>
                  </a:cubicBezTo>
                  <a:lnTo>
                    <a:pt x="2879996" y="1969560"/>
                  </a:lnTo>
                  <a:cubicBezTo>
                    <a:pt x="2879996" y="2187117"/>
                    <a:pt x="2703632" y="2363481"/>
                    <a:pt x="2486075" y="2363481"/>
                  </a:cubicBezTo>
                  <a:lnTo>
                    <a:pt x="393921" y="2363481"/>
                  </a:lnTo>
                  <a:cubicBezTo>
                    <a:pt x="176364" y="2363481"/>
                    <a:pt x="0" y="2187117"/>
                    <a:pt x="0" y="1969560"/>
                  </a:cubicBezTo>
                  <a:lnTo>
                    <a:pt x="0" y="39392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180000" rIns="72000" bIns="72000" numCol="1" spcCol="1270" anchor="t" anchorCtr="0">
              <a:noAutofit/>
            </a:bodyPr>
            <a:lstStyle/>
            <a:p>
              <a:pPr lvl="0"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優勢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lvl="0"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endParaRPr lang="en-US" altLang="zh-CN" sz="2000" b="0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lvl="0" indent="-342900" algn="l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zh-TW" sz="2000" b="0" kern="12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DFChuW4-B5" panose="03000409000000000000" pitchFamily="49" charset="-120"/>
                  <a:ea typeface="DFChuW4-B5" panose="03000409000000000000" pitchFamily="49" charset="-120"/>
                </a:rPr>
                <a:t>省去打字的麻煩</a:t>
              </a:r>
              <a:endParaRPr lang="zh-TW" altLang="zh-TW" sz="2000" b="0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lvl="0" indent="-342900" algn="l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zh-TW" sz="2000" b="0" kern="12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DFChuW4-B5" panose="03000409000000000000" pitchFamily="49" charset="-120"/>
                  <a:ea typeface="DFChuW4-B5" panose="03000409000000000000" pitchFamily="49" charset="-120"/>
                </a:rPr>
                <a:t>及時回覆使用者之問題</a:t>
              </a:r>
              <a:endParaRPr lang="zh-TW" altLang="zh-TW" sz="2000" b="0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lvl="0" indent="-342900" algn="l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zh-TW" sz="2000" b="0" kern="12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DFChuW4-B5" panose="03000409000000000000" pitchFamily="49" charset="-120"/>
                  <a:ea typeface="DFChuW4-B5" panose="03000409000000000000" pitchFamily="49" charset="-120"/>
                </a:rPr>
                <a:t>資料具一定公信力</a:t>
              </a:r>
              <a:endParaRPr lang="zh-TW" altLang="zh-TW" sz="2000" b="0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</p:txBody>
        </p:sp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3AD696E8-CB12-6545-A302-AA8A6CD7D90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970254" flipH="1" flipV="1">
              <a:off x="498986" y="1384871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D6FB2BF-052B-8246-96EF-2B1CA9CB6173}"/>
                </a:ext>
              </a:extLst>
            </p:cNvPr>
            <p:cNvSpPr txBox="1"/>
            <p:nvPr/>
          </p:nvSpPr>
          <p:spPr>
            <a:xfrm>
              <a:off x="648822" y="144226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S</a:t>
              </a:r>
              <a:endParaRPr lang="zh-TW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6AB7C47-9938-204B-8C1D-80D7D551A1B5}"/>
              </a:ext>
            </a:extLst>
          </p:cNvPr>
          <p:cNvGrpSpPr/>
          <p:nvPr/>
        </p:nvGrpSpPr>
        <p:grpSpPr>
          <a:xfrm>
            <a:off x="4212290" y="1419622"/>
            <a:ext cx="3444738" cy="2599482"/>
            <a:chOff x="4212290" y="1419622"/>
            <a:chExt cx="3444738" cy="2599482"/>
          </a:xfrm>
        </p:grpSpPr>
        <p:sp>
          <p:nvSpPr>
            <p:cNvPr id="7" name="手繪多邊形 6">
              <a:extLst>
                <a:ext uri="{FF2B5EF4-FFF2-40B4-BE49-F238E27FC236}">
                  <a16:creationId xmlns:a16="http://schemas.microsoft.com/office/drawing/2014/main" id="{F273A63B-3F12-4347-8C70-652203A7B310}"/>
                </a:ext>
              </a:extLst>
            </p:cNvPr>
            <p:cNvSpPr/>
            <p:nvPr/>
          </p:nvSpPr>
          <p:spPr>
            <a:xfrm>
              <a:off x="4212290" y="1655623"/>
              <a:ext cx="3096014" cy="2363481"/>
            </a:xfrm>
            <a:custGeom>
              <a:avLst/>
              <a:gdLst>
                <a:gd name="connsiteX0" fmla="*/ 0 w 2879996"/>
                <a:gd name="connsiteY0" fmla="*/ 393921 h 2363481"/>
                <a:gd name="connsiteX1" fmla="*/ 393921 w 2879996"/>
                <a:gd name="connsiteY1" fmla="*/ 0 h 2363481"/>
                <a:gd name="connsiteX2" fmla="*/ 2486075 w 2879996"/>
                <a:gd name="connsiteY2" fmla="*/ 0 h 2363481"/>
                <a:gd name="connsiteX3" fmla="*/ 2879996 w 2879996"/>
                <a:gd name="connsiteY3" fmla="*/ 393921 h 2363481"/>
                <a:gd name="connsiteX4" fmla="*/ 2879996 w 2879996"/>
                <a:gd name="connsiteY4" fmla="*/ 1969560 h 2363481"/>
                <a:gd name="connsiteX5" fmla="*/ 2486075 w 2879996"/>
                <a:gd name="connsiteY5" fmla="*/ 2363481 h 2363481"/>
                <a:gd name="connsiteX6" fmla="*/ 393921 w 2879996"/>
                <a:gd name="connsiteY6" fmla="*/ 2363481 h 2363481"/>
                <a:gd name="connsiteX7" fmla="*/ 0 w 2879996"/>
                <a:gd name="connsiteY7" fmla="*/ 1969560 h 2363481"/>
                <a:gd name="connsiteX8" fmla="*/ 0 w 2879996"/>
                <a:gd name="connsiteY8" fmla="*/ 393921 h 23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996" h="2363481">
                  <a:moveTo>
                    <a:pt x="0" y="393921"/>
                  </a:moveTo>
                  <a:cubicBezTo>
                    <a:pt x="0" y="176364"/>
                    <a:pt x="176364" y="0"/>
                    <a:pt x="393921" y="0"/>
                  </a:cubicBezTo>
                  <a:lnTo>
                    <a:pt x="2486075" y="0"/>
                  </a:lnTo>
                  <a:cubicBezTo>
                    <a:pt x="2703632" y="0"/>
                    <a:pt x="2879996" y="176364"/>
                    <a:pt x="2879996" y="393921"/>
                  </a:cubicBezTo>
                  <a:lnTo>
                    <a:pt x="2879996" y="1969560"/>
                  </a:lnTo>
                  <a:cubicBezTo>
                    <a:pt x="2879996" y="2187117"/>
                    <a:pt x="2703632" y="2363481"/>
                    <a:pt x="2486075" y="2363481"/>
                  </a:cubicBezTo>
                  <a:lnTo>
                    <a:pt x="393921" y="2363481"/>
                  </a:lnTo>
                  <a:cubicBezTo>
                    <a:pt x="176364" y="2363481"/>
                    <a:pt x="0" y="2187117"/>
                    <a:pt x="0" y="1969560"/>
                  </a:cubicBezTo>
                  <a:lnTo>
                    <a:pt x="0" y="39392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180000" rIns="72000" bIns="72000" numCol="1" spcCol="1270" anchor="t" anchorCtr="0">
              <a:noAutofit/>
            </a:bodyPr>
            <a:lstStyle/>
            <a:p>
              <a:pPr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劣勢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外界因素影響判斷結果</a:t>
              </a:r>
              <a:endParaRPr lang="zh-TW" altLang="en-US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無藥物交叉作用的資料</a:t>
              </a:r>
              <a:endParaRPr lang="zh-TW" altLang="en-US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實際上線人數</a:t>
              </a:r>
              <a:r>
                <a:rPr 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50</a:t>
              </a: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人</a:t>
              </a:r>
              <a:endParaRPr lang="zh-TW" altLang="en-US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</p:txBody>
        </p: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E983D94C-26F1-2341-83E5-4DDA99F39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629746" flipV="1">
              <a:off x="6853118" y="1355327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DBB8F366-5CAB-5B4B-91A3-D9B5766FE42F}"/>
                </a:ext>
              </a:extLst>
            </p:cNvPr>
            <p:cNvSpPr txBox="1"/>
            <p:nvPr/>
          </p:nvSpPr>
          <p:spPr>
            <a:xfrm>
              <a:off x="6985526" y="141962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W</a:t>
              </a:r>
              <a:endParaRPr lang="zh-TW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034879C-3D87-4045-A5C9-1D9EF4AF08AB}"/>
              </a:ext>
            </a:extLst>
          </p:cNvPr>
          <p:cNvGrpSpPr/>
          <p:nvPr/>
        </p:nvGrpSpPr>
        <p:grpSpPr>
          <a:xfrm>
            <a:off x="567823" y="4432714"/>
            <a:ext cx="3212091" cy="2679587"/>
            <a:chOff x="567823" y="4432714"/>
            <a:chExt cx="3212091" cy="2679587"/>
          </a:xfrm>
        </p:grpSpPr>
        <p:sp>
          <p:nvSpPr>
            <p:cNvPr id="8" name="手繪多邊形 7">
              <a:extLst>
                <a:ext uri="{FF2B5EF4-FFF2-40B4-BE49-F238E27FC236}">
                  <a16:creationId xmlns:a16="http://schemas.microsoft.com/office/drawing/2014/main" id="{AF3267D0-AF72-5B4E-B5F0-3456897299B3}"/>
                </a:ext>
              </a:extLst>
            </p:cNvPr>
            <p:cNvSpPr/>
            <p:nvPr/>
          </p:nvSpPr>
          <p:spPr>
            <a:xfrm>
              <a:off x="683568" y="4432714"/>
              <a:ext cx="3096346" cy="2363481"/>
            </a:xfrm>
            <a:custGeom>
              <a:avLst/>
              <a:gdLst>
                <a:gd name="connsiteX0" fmla="*/ 0 w 2879996"/>
                <a:gd name="connsiteY0" fmla="*/ 393921 h 2363481"/>
                <a:gd name="connsiteX1" fmla="*/ 393921 w 2879996"/>
                <a:gd name="connsiteY1" fmla="*/ 0 h 2363481"/>
                <a:gd name="connsiteX2" fmla="*/ 2486075 w 2879996"/>
                <a:gd name="connsiteY2" fmla="*/ 0 h 2363481"/>
                <a:gd name="connsiteX3" fmla="*/ 2879996 w 2879996"/>
                <a:gd name="connsiteY3" fmla="*/ 393921 h 2363481"/>
                <a:gd name="connsiteX4" fmla="*/ 2879996 w 2879996"/>
                <a:gd name="connsiteY4" fmla="*/ 1969560 h 2363481"/>
                <a:gd name="connsiteX5" fmla="*/ 2486075 w 2879996"/>
                <a:gd name="connsiteY5" fmla="*/ 2363481 h 2363481"/>
                <a:gd name="connsiteX6" fmla="*/ 393921 w 2879996"/>
                <a:gd name="connsiteY6" fmla="*/ 2363481 h 2363481"/>
                <a:gd name="connsiteX7" fmla="*/ 0 w 2879996"/>
                <a:gd name="connsiteY7" fmla="*/ 1969560 h 2363481"/>
                <a:gd name="connsiteX8" fmla="*/ 0 w 2879996"/>
                <a:gd name="connsiteY8" fmla="*/ 393921 h 23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996" h="2363481">
                  <a:moveTo>
                    <a:pt x="0" y="393921"/>
                  </a:moveTo>
                  <a:cubicBezTo>
                    <a:pt x="0" y="176364"/>
                    <a:pt x="176364" y="0"/>
                    <a:pt x="393921" y="0"/>
                  </a:cubicBezTo>
                  <a:lnTo>
                    <a:pt x="2486075" y="0"/>
                  </a:lnTo>
                  <a:cubicBezTo>
                    <a:pt x="2703632" y="0"/>
                    <a:pt x="2879996" y="176364"/>
                    <a:pt x="2879996" y="393921"/>
                  </a:cubicBezTo>
                  <a:lnTo>
                    <a:pt x="2879996" y="1969560"/>
                  </a:lnTo>
                  <a:cubicBezTo>
                    <a:pt x="2879996" y="2187117"/>
                    <a:pt x="2703632" y="2363481"/>
                    <a:pt x="2486075" y="2363481"/>
                  </a:cubicBezTo>
                  <a:lnTo>
                    <a:pt x="393921" y="2363481"/>
                  </a:lnTo>
                  <a:cubicBezTo>
                    <a:pt x="176364" y="2363481"/>
                    <a:pt x="0" y="2187117"/>
                    <a:pt x="0" y="1969560"/>
                  </a:cubicBezTo>
                  <a:lnTo>
                    <a:pt x="0" y="39392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180000" rIns="72000" bIns="72000" numCol="1" spcCol="1270" anchor="t" anchorCtr="0">
              <a:noAutofit/>
            </a:bodyPr>
            <a:lstStyle/>
            <a:p>
              <a:pPr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機會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不必額外下載</a:t>
              </a:r>
              <a:r>
                <a:rPr 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APP</a:t>
              </a: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增加使用者查詢的意願</a:t>
              </a:r>
              <a:endParaRPr lang="zh-TW" altLang="en-US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</p:txBody>
        </p:sp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CA498EEB-864E-1442-95D8-50F539ED3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70254">
              <a:off x="567823" y="6216951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E6B041CF-E2E6-1C43-B2FE-D6B2478FACEC}"/>
                </a:ext>
              </a:extLst>
            </p:cNvPr>
            <p:cNvSpPr txBox="1"/>
            <p:nvPr/>
          </p:nvSpPr>
          <p:spPr>
            <a:xfrm>
              <a:off x="720830" y="622827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O</a:t>
              </a:r>
              <a:endParaRPr lang="zh-TW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C650F96-04B7-0941-A484-614B78B446B6}"/>
              </a:ext>
            </a:extLst>
          </p:cNvPr>
          <p:cNvGrpSpPr/>
          <p:nvPr/>
        </p:nvGrpSpPr>
        <p:grpSpPr>
          <a:xfrm>
            <a:off x="4212290" y="4432714"/>
            <a:ext cx="3284461" cy="2679587"/>
            <a:chOff x="4212290" y="4432714"/>
            <a:chExt cx="3284461" cy="2679587"/>
          </a:xfrm>
        </p:grpSpPr>
        <p:sp>
          <p:nvSpPr>
            <p:cNvPr id="9" name="手繪多邊形 8">
              <a:extLst>
                <a:ext uri="{FF2B5EF4-FFF2-40B4-BE49-F238E27FC236}">
                  <a16:creationId xmlns:a16="http://schemas.microsoft.com/office/drawing/2014/main" id="{974B6FCB-1E44-8A46-86D4-62E79670B04A}"/>
                </a:ext>
              </a:extLst>
            </p:cNvPr>
            <p:cNvSpPr/>
            <p:nvPr/>
          </p:nvSpPr>
          <p:spPr>
            <a:xfrm>
              <a:off x="4212290" y="4432714"/>
              <a:ext cx="3096014" cy="2363481"/>
            </a:xfrm>
            <a:custGeom>
              <a:avLst/>
              <a:gdLst>
                <a:gd name="connsiteX0" fmla="*/ 0 w 2879996"/>
                <a:gd name="connsiteY0" fmla="*/ 393921 h 2363481"/>
                <a:gd name="connsiteX1" fmla="*/ 393921 w 2879996"/>
                <a:gd name="connsiteY1" fmla="*/ 0 h 2363481"/>
                <a:gd name="connsiteX2" fmla="*/ 2486075 w 2879996"/>
                <a:gd name="connsiteY2" fmla="*/ 0 h 2363481"/>
                <a:gd name="connsiteX3" fmla="*/ 2879996 w 2879996"/>
                <a:gd name="connsiteY3" fmla="*/ 393921 h 2363481"/>
                <a:gd name="connsiteX4" fmla="*/ 2879996 w 2879996"/>
                <a:gd name="connsiteY4" fmla="*/ 1969560 h 2363481"/>
                <a:gd name="connsiteX5" fmla="*/ 2486075 w 2879996"/>
                <a:gd name="connsiteY5" fmla="*/ 2363481 h 2363481"/>
                <a:gd name="connsiteX6" fmla="*/ 393921 w 2879996"/>
                <a:gd name="connsiteY6" fmla="*/ 2363481 h 2363481"/>
                <a:gd name="connsiteX7" fmla="*/ 0 w 2879996"/>
                <a:gd name="connsiteY7" fmla="*/ 1969560 h 2363481"/>
                <a:gd name="connsiteX8" fmla="*/ 0 w 2879996"/>
                <a:gd name="connsiteY8" fmla="*/ 393921 h 23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996" h="2363481">
                  <a:moveTo>
                    <a:pt x="0" y="393921"/>
                  </a:moveTo>
                  <a:cubicBezTo>
                    <a:pt x="0" y="176364"/>
                    <a:pt x="176364" y="0"/>
                    <a:pt x="393921" y="0"/>
                  </a:cubicBezTo>
                  <a:lnTo>
                    <a:pt x="2486075" y="0"/>
                  </a:lnTo>
                  <a:cubicBezTo>
                    <a:pt x="2703632" y="0"/>
                    <a:pt x="2879996" y="176364"/>
                    <a:pt x="2879996" y="393921"/>
                  </a:cubicBezTo>
                  <a:lnTo>
                    <a:pt x="2879996" y="1969560"/>
                  </a:lnTo>
                  <a:cubicBezTo>
                    <a:pt x="2879996" y="2187117"/>
                    <a:pt x="2703632" y="2363481"/>
                    <a:pt x="2486075" y="2363481"/>
                  </a:cubicBezTo>
                  <a:lnTo>
                    <a:pt x="393921" y="2363481"/>
                  </a:lnTo>
                  <a:cubicBezTo>
                    <a:pt x="176364" y="2363481"/>
                    <a:pt x="0" y="2187117"/>
                    <a:pt x="0" y="1969560"/>
                  </a:cubicBezTo>
                  <a:lnTo>
                    <a:pt x="0" y="39392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180000" rIns="72000" bIns="72000" numCol="1" spcCol="1270" anchor="t" anchorCtr="0">
              <a:noAutofit/>
            </a:bodyPr>
            <a:lstStyle/>
            <a:p>
              <a:pPr algn="ctr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威脅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不一定符合自身症狀</a:t>
              </a:r>
              <a:endParaRPr lang="en-US" altLang="zh-CN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  <a:p>
              <a:pPr marL="342900" indent="-342900" defTabSz="889000">
                <a:lnSpc>
                  <a:spcPts val="1800"/>
                </a:lnSpc>
                <a:spcBef>
                  <a:spcPct val="0"/>
                </a:spcBef>
                <a:spcAft>
                  <a:spcPct val="35000"/>
                </a:spcAft>
                <a:buSzPct val="80000"/>
                <a:buFont typeface="Zapf Dingbats"/>
                <a:buChar char="✧"/>
              </a:pPr>
              <a:r>
                <a:rPr lang="zh-CN" altLang="en-US" sz="20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DFChuW4-B5" panose="03000409000000000000" pitchFamily="49" charset="-120"/>
                  <a:ea typeface="DFChuW4-B5" panose="03000409000000000000" pitchFamily="49" charset="-120"/>
                </a:rPr>
                <a:t>不同藥廠成分些微不同</a:t>
              </a:r>
              <a:endParaRPr lang="zh-TW" altLang="en-US" sz="2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DFChuW4-B5" panose="03000409000000000000" pitchFamily="49" charset="-120"/>
                <a:ea typeface="DFChuW4-B5" panose="03000409000000000000" pitchFamily="49" charset="-120"/>
              </a:endParaRPr>
            </a:p>
          </p:txBody>
        </p:sp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D1AEDF12-B684-0346-9A08-EAA54FEE3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29746" flipV="1">
              <a:off x="6784281" y="6216951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031DAD00-BF78-B344-8A66-844C20254BDD}"/>
                </a:ext>
              </a:extLst>
            </p:cNvPr>
            <p:cNvSpPr txBox="1"/>
            <p:nvPr/>
          </p:nvSpPr>
          <p:spPr>
            <a:xfrm>
              <a:off x="6876256" y="624415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T</a:t>
              </a:r>
              <a:endParaRPr lang="zh-TW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華康棒棒體W5" panose="040F0509000000000000" pitchFamily="81" charset="-120"/>
                <a:ea typeface="華康棒棒體W5" panose="040F0509000000000000" pitchFamily="81" charset="-120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BF7CF48-9969-934E-A10E-38F2102E7D3D}"/>
              </a:ext>
            </a:extLst>
          </p:cNvPr>
          <p:cNvGrpSpPr/>
          <p:nvPr/>
        </p:nvGrpSpPr>
        <p:grpSpPr>
          <a:xfrm>
            <a:off x="3370344" y="-51792"/>
            <a:ext cx="800219" cy="895350"/>
            <a:chOff x="1301269" y="-47745"/>
            <a:chExt cx="800219" cy="895350"/>
          </a:xfrm>
        </p:grpSpPr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2318F4DD-790C-7F42-9DF3-35C5D09294F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C777CAB-7214-E14F-A08B-71545FA80E2A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00157 -0.5382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691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00243 -0.5382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69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6 L -0.00191 -0.5456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7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SWOT</a:t>
            </a:r>
            <a:r>
              <a:rPr lang="zh-TW" altLang="en-US" b="1" dirty="0"/>
              <a:t>分析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/>
          </p:nvPr>
        </p:nvGraphicFramePr>
        <p:xfrm>
          <a:off x="827584" y="987574"/>
          <a:ext cx="6336000" cy="337945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1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69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優勢</a:t>
                      </a:r>
                      <a:r>
                        <a:rPr 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(S)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劣勢</a:t>
                      </a:r>
                      <a:r>
                        <a:rPr 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(W)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106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省去打字的麻煩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及時回覆使用者之問題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資料具一定公信力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alt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外界因素</a:t>
                      </a: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影響判斷結果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alt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無</a:t>
                      </a: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藥物交叉作用的資料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目前實際上線人數</a:t>
                      </a:r>
                      <a:r>
                        <a:rPr 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50</a:t>
                      </a: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人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 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9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機會</a:t>
                      </a:r>
                      <a:r>
                        <a:rPr 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(O)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威脅</a:t>
                      </a:r>
                      <a:r>
                        <a:rPr 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(T)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9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省去另外下載</a:t>
                      </a:r>
                      <a:r>
                        <a:rPr 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APP</a:t>
                      </a: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的麻煩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增加使用者查詢的意願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 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alt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不一定符合自身症狀</a:t>
                      </a: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 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342900" lvl="0" indent="-342900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alt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不同</a:t>
                      </a:r>
                      <a:r>
                        <a:rPr lang="zh-CN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藥廠</a:t>
                      </a:r>
                      <a:r>
                        <a:rPr lang="zh-CN" altLang="en-US" sz="2000" b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的藥成分些微不同</a:t>
                      </a:r>
                      <a:endParaRPr lang="zh-TW" sz="1200" b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00A467E1-0C6D-B54E-B8E1-F8C846112879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7947CDAE-1CAC-8649-BDB6-0C63EC6E71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ED90508-4D75-0A44-AC1E-415B32BCC4C4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9FC6B8E-B2E0-B149-AB4B-3CB310685C3A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2713ACB-F3EF-3244-851B-89B2BDD686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C1874D8-FC87-5B42-9A2D-889818FB5037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81FD1AD-742E-564E-985B-A08B5BDAE73C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8BD90029-F057-6B4A-8B69-0B84A55B14F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9479112-C723-964B-B0E1-9740EB5C9527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2B1481A-5A30-7744-A5F9-D1FC52ACECFB}"/>
              </a:ext>
            </a:extLst>
          </p:cNvPr>
          <p:cNvGrpSpPr/>
          <p:nvPr/>
        </p:nvGrpSpPr>
        <p:grpSpPr>
          <a:xfrm>
            <a:off x="2326234" y="-51792"/>
            <a:ext cx="800219" cy="895350"/>
            <a:chOff x="3370344" y="-47745"/>
            <a:chExt cx="800219" cy="895350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0C5C40CA-B61E-7645-8954-0148FDC6C9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8D9BDF3-EB83-184D-A73C-C8A32D347341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17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/>
              <a:t>系統比較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853304"/>
              </p:ext>
            </p:extLst>
          </p:nvPr>
        </p:nvGraphicFramePr>
        <p:xfrm>
          <a:off x="827584" y="915566"/>
          <a:ext cx="6336705" cy="3879285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9797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en-US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 </a:t>
                      </a:r>
                      <a:endParaRPr lang="zh-TW" sz="11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endParaRPr lang="en-US" altLang="zh-CN" sz="14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algn="ctr">
                        <a:lnSpc>
                          <a:spcPts val="1800"/>
                        </a:lnSpc>
                      </a:pPr>
                      <a:endParaRPr lang="en-US" altLang="zh-CN" sz="14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algn="ctr">
                        <a:lnSpc>
                          <a:spcPts val="1800"/>
                        </a:lnSpc>
                      </a:pPr>
                      <a:endParaRPr lang="en-US" altLang="zh-CN" sz="14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endParaRPr lang="en-US" altLang="zh-CN" sz="14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algn="ctr">
                        <a:lnSpc>
                          <a:spcPts val="1800"/>
                        </a:lnSpc>
                      </a:pPr>
                      <a:endParaRPr lang="en-US" altLang="zh-CN" sz="14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algn="ctr">
                        <a:lnSpc>
                          <a:spcPts val="1800"/>
                        </a:lnSpc>
                      </a:pPr>
                      <a:endParaRPr lang="en-US" altLang="zh-CN" sz="14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algn="ctr">
                        <a:lnSpc>
                          <a:spcPts val="1800"/>
                        </a:lnSpc>
                      </a:pPr>
                      <a:endParaRPr lang="en-US" altLang="zh-CN" sz="14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endParaRPr lang="zh-TW" sz="1100" b="0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254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功能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查詢藥物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提醒用藥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查詢附近院所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藥物小知識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4000" lvl="0" indent="-342900" algn="just" defTabSz="914400" rtl="0" eaLnBrk="1" latinLnBrk="0" hangingPunct="1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kern="1200" dirty="0">
                          <a:solidFill>
                            <a:schemeClr val="tx1"/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線上諮詢服務</a:t>
                      </a:r>
                      <a:endParaRPr lang="zh-TW" sz="1400" b="0" i="0" kern="1200" dirty="0">
                        <a:solidFill>
                          <a:schemeClr val="tx1"/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  <a:cs typeface="+mn-cs"/>
                      </a:endParaRPr>
                    </a:p>
                    <a:p>
                      <a:pPr marL="504000" lvl="0" indent="-342900" algn="just" defTabSz="914400" rtl="0" eaLnBrk="1" latinLnBrk="0" hangingPunct="1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kern="1200" dirty="0">
                          <a:solidFill>
                            <a:schemeClr val="tx1"/>
                          </a:solidFill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  <a:cs typeface="+mn-cs"/>
                        </a:rPr>
                        <a:t>特價商品推薦</a:t>
                      </a:r>
                      <a:endParaRPr lang="zh-TW" sz="1400" b="0" i="0" kern="1200" dirty="0">
                        <a:solidFill>
                          <a:schemeClr val="tx1"/>
                        </a:solidFill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  <a:cs typeface="+mn-cs"/>
                      </a:endParaRPr>
                    </a:p>
                  </a:txBody>
                  <a:tcPr marL="13177" marR="53179" marT="0" marB="0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藥品資訊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處方用藥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衛教園地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504000" lvl="0" indent="-342900" algn="just">
                        <a:lnSpc>
                          <a:spcPts val="1800"/>
                        </a:lnSpc>
                        <a:buFont typeface="Wingdings"/>
                        <a:buChar char=""/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用藥提醒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627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資料來源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中華民國藥師公會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alt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藥師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的內隱知識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成大醫院所用之</a:t>
                      </a:r>
                      <a:endParaRPr lang="en-US" altLang="zh-CN" sz="14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藥品資料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27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回覆時效性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立刻得到回覆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需要等待</a:t>
                      </a:r>
                      <a:r>
                        <a:rPr lang="zh-CN" alt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藥師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回覆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立刻得到回覆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816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佔用手機</a:t>
                      </a:r>
                      <a:endParaRPr lang="en-US" altLang="zh-CN" sz="14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TW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儲存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空間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包含在</a:t>
                      </a: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LINE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裡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包含在</a:t>
                      </a: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LINE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裡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7.85MB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229"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目標族群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alt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鎖定</a:t>
                      </a: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50~80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歲會使用</a:t>
                      </a:r>
                      <a:r>
                        <a:rPr lang="en-US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LINE</a:t>
                      </a: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之中老年人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有線上諮詢需求之人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800"/>
                        </a:lnSpc>
                      </a:pPr>
                      <a:r>
                        <a:rPr lang="zh-CN" sz="1400" b="0" i="0" dirty="0">
                          <a:effectLst/>
                          <a:latin typeface="DFChuW4-B5" panose="03000409000000000000" pitchFamily="49" charset="-120"/>
                          <a:ea typeface="DFChuW4-B5" panose="03000409000000000000" pitchFamily="49" charset="-120"/>
                        </a:rPr>
                        <a:t>該醫院就診之病患</a:t>
                      </a:r>
                      <a:endParaRPr lang="zh-TW" sz="1100" b="0" i="0" dirty="0">
                        <a:effectLst/>
                        <a:latin typeface="DFChuW4-B5" panose="03000409000000000000" pitchFamily="49" charset="-120"/>
                        <a:ea typeface="DFChuW4-B5" panose="03000409000000000000" pitchFamily="49" charset="-120"/>
                      </a:endParaRPr>
                    </a:p>
                  </a:txBody>
                  <a:tcPr marL="13177" marR="53179" marT="0" marB="0" anchor="ctr"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11" y="968124"/>
            <a:ext cx="811537" cy="81153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9556" y1="34667" x2="35556" y2="69333"/>
                        <a14:foregroundMark x1="38667" y1="70667" x2="62222" y2="69333"/>
                        <a14:foregroundMark x1="74667" y1="52444" x2="56889" y2="69333"/>
                        <a14:foregroundMark x1="42667" y1="19111" x2="53333" y2="29778"/>
                        <a14:foregroundMark x1="64000" y1="28000" x2="71556" y2="39111"/>
                        <a14:foregroundMark x1="78222" y1="32889" x2="75111" y2="45778"/>
                        <a14:foregroundMark x1="88000" y1="71111" x2="84889" y2="89333"/>
                        <a14:foregroundMark x1="93778" y1="81778" x2="63556" y2="81778"/>
                        <a14:foregroundMark x1="85333" y1="97333" x2="84889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68" y="1003507"/>
            <a:ext cx="735872" cy="7358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659" y1="6911" x2="89024" y2="4472"/>
                        <a14:foregroundMark x1="91057" y1="6504" x2="93089" y2="91870"/>
                        <a14:foregroundMark x1="93089" y1="91057" x2="7724" y2="92276"/>
                        <a14:foregroundMark x1="8537" y1="94715" x2="4472" y2="10569"/>
                        <a14:foregroundMark x1="4472" y1="61789" x2="4472" y2="92276"/>
                        <a14:foregroundMark x1="18293" y1="97561" x2="83333" y2="95935"/>
                        <a14:foregroundMark x1="95122" y1="95122" x2="94309" y2="32114"/>
                        <a14:backgroundMark x1="1626" y1="2439" x2="1626" y2="2439"/>
                        <a14:backgroundMark x1="95122" y1="2033" x2="99593" y2="6504"/>
                        <a14:backgroundMark x1="97967" y1="94715" x2="97561" y2="98374"/>
                        <a14:backgroundMark x1="2033" y1="95935" x2="2033" y2="95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" t="632" r="661"/>
          <a:stretch/>
        </p:blipFill>
        <p:spPr>
          <a:xfrm>
            <a:off x="5940152" y="987574"/>
            <a:ext cx="757196" cy="75960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383F9630-1BF0-004D-ADEC-B29D92F2DE65}"/>
              </a:ext>
            </a:extLst>
          </p:cNvPr>
          <p:cNvGrpSpPr/>
          <p:nvPr/>
        </p:nvGrpSpPr>
        <p:grpSpPr>
          <a:xfrm>
            <a:off x="1288877" y="-956642"/>
            <a:ext cx="800219" cy="895350"/>
            <a:chOff x="258271" y="-47745"/>
            <a:chExt cx="800219" cy="895350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D00B7BF4-BA43-6F41-A021-3DA9378A299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0214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8907A9E-33A8-5B49-9FCA-A9629E1324BC}"/>
                </a:ext>
              </a:extLst>
            </p:cNvPr>
            <p:cNvSpPr txBox="1"/>
            <p:nvPr userDrawn="1"/>
          </p:nvSpPr>
          <p:spPr>
            <a:xfrm>
              <a:off x="25827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忻宇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B08F99C-4AB8-6F49-B0D9-A6579E585942}"/>
              </a:ext>
            </a:extLst>
          </p:cNvPr>
          <p:cNvGrpSpPr/>
          <p:nvPr/>
        </p:nvGrpSpPr>
        <p:grpSpPr>
          <a:xfrm>
            <a:off x="3363592" y="-956642"/>
            <a:ext cx="800219" cy="895350"/>
            <a:chOff x="1301269" y="-47745"/>
            <a:chExt cx="800219" cy="895350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E7D68F83-8CC6-FF4C-8810-CA5F6188D9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1345143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75A8DDF6-3207-154B-A0DC-AC975E5B0EF9}"/>
                </a:ext>
              </a:extLst>
            </p:cNvPr>
            <p:cNvSpPr txBox="1"/>
            <p:nvPr userDrawn="1"/>
          </p:nvSpPr>
          <p:spPr>
            <a:xfrm>
              <a:off x="1301269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育婷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6AB6714-23D7-094E-ACF8-A3EF2D79F38B}"/>
              </a:ext>
            </a:extLst>
          </p:cNvPr>
          <p:cNvGrpSpPr/>
          <p:nvPr/>
        </p:nvGrpSpPr>
        <p:grpSpPr>
          <a:xfrm>
            <a:off x="251520" y="-947359"/>
            <a:ext cx="800219" cy="895350"/>
            <a:chOff x="2359151" y="-47745"/>
            <a:chExt cx="800219" cy="895350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EACB7D8D-0ABA-A343-89BB-7888794C22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2403025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F1BB619-A2E9-344B-9ACA-DB75B2601DF0}"/>
                </a:ext>
              </a:extLst>
            </p:cNvPr>
            <p:cNvSpPr txBox="1"/>
            <p:nvPr userDrawn="1"/>
          </p:nvSpPr>
          <p:spPr>
            <a:xfrm>
              <a:off x="2359151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若婕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3F62BA2-23C1-5A43-B9F5-B7E9DFBEB21E}"/>
              </a:ext>
            </a:extLst>
          </p:cNvPr>
          <p:cNvGrpSpPr/>
          <p:nvPr/>
        </p:nvGrpSpPr>
        <p:grpSpPr>
          <a:xfrm>
            <a:off x="2326234" y="-51792"/>
            <a:ext cx="800219" cy="895350"/>
            <a:chOff x="3370344" y="-47745"/>
            <a:chExt cx="800219" cy="895350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691C4D63-D4BD-B948-814F-A972A07537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29746" flipH="1">
              <a:off x="3414218" y="-47745"/>
              <a:ext cx="71247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F1DD531-B223-D043-83BB-65155D46F196}"/>
                </a:ext>
              </a:extLst>
            </p:cNvPr>
            <p:cNvSpPr txBox="1"/>
            <p:nvPr userDrawn="1"/>
          </p:nvSpPr>
          <p:spPr>
            <a:xfrm>
              <a:off x="3370344" y="12347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華康棒棒體W5" panose="040F0509000000000000" pitchFamily="81" charset="-120"/>
                  <a:ea typeface="華康棒棒體W5" panose="040F0509000000000000" pitchFamily="81" charset="-120"/>
                </a:rPr>
                <a:t>欣遙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1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</TotalTime>
  <Words>438</Words>
  <Application>Microsoft Macintosh PowerPoint</Application>
  <PresentationFormat>如螢幕大小 (16:9)</PresentationFormat>
  <Paragraphs>176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3" baseType="lpstr">
      <vt:lpstr>華康棒棒體W5</vt:lpstr>
      <vt:lpstr>華康流隸體</vt:lpstr>
      <vt:lpstr>Calibri</vt:lpstr>
      <vt:lpstr>Arial</vt:lpstr>
      <vt:lpstr>Wingdings</vt:lpstr>
      <vt:lpstr>DFChuW4-B5</vt:lpstr>
      <vt:lpstr>華康海報體W12(P)</vt:lpstr>
      <vt:lpstr>新細明體</vt:lpstr>
      <vt:lpstr>DFPPuDing-B5</vt:lpstr>
      <vt:lpstr>Zapf Dingbats</vt:lpstr>
      <vt:lpstr>Office 佈景主題</vt:lpstr>
      <vt:lpstr>PowerPoint 簡報</vt:lpstr>
      <vt:lpstr>目錄</vt:lpstr>
      <vt:lpstr>開發動機</vt:lpstr>
      <vt:lpstr>系統特色</vt:lpstr>
      <vt:lpstr>系統架構</vt:lpstr>
      <vt:lpstr>使用環境</vt:lpstr>
      <vt:lpstr>SWOT分析</vt:lpstr>
      <vt:lpstr>SWOT分析</vt:lpstr>
      <vt:lpstr>系統比較</vt:lpstr>
      <vt:lpstr>實機展示</vt:lpstr>
      <vt:lpstr>未來展望</vt:lpstr>
      <vt:lpstr>目錄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Zoey</dc:creator>
  <cp:lastModifiedBy>Microsoft Office User</cp:lastModifiedBy>
  <cp:revision>80</cp:revision>
  <dcterms:created xsi:type="dcterms:W3CDTF">2019-05-06T16:24:48Z</dcterms:created>
  <dcterms:modified xsi:type="dcterms:W3CDTF">2019-05-17T12:10:20Z</dcterms:modified>
</cp:coreProperties>
</file>